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75" r:id="rId12"/>
    <p:sldId id="276" r:id="rId13"/>
    <p:sldId id="267" r:id="rId14"/>
    <p:sldId id="268" r:id="rId15"/>
    <p:sldId id="269" r:id="rId16"/>
    <p:sldId id="272" r:id="rId17"/>
    <p:sldId id="273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61" d="100"/>
          <a:sy n="61" d="100"/>
        </p:scale>
        <p:origin x="-900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CFFDE-FD98-429D-8585-1DB5AE8DBC08}" type="datetimeFigureOut">
              <a:rPr lang="pl-PL"/>
              <a:pPr/>
              <a:t>2015-03-23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16F15-B8F8-4FCE-B6BC-AB21B067E0B9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3869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16F15-B8F8-4FCE-B6BC-AB21B067E0B9}" type="slidenum">
              <a:rPr lang="pl-PL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0298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2015-03-23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7209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2015-03-23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6507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2015-03-23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08852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2015-03-23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05490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2015-03-23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88187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2015-03-23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58602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2015-03-23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76979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2015-03-23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6054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2015-03-23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8312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2015-03-23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1301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2015-03-23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3788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2015-03-23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100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2015-03-23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4904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2015-03-23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254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2015-03-23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5949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2015-03-23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5505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pPr/>
              <a:t>2015-03-23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86322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mo.org.pl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bTIk10spdq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 rot="531275">
            <a:off x="2055705" y="2338249"/>
            <a:ext cx="7766936" cy="3214815"/>
          </a:xfrm>
        </p:spPr>
        <p:txBody>
          <a:bodyPr/>
          <a:lstStyle/>
          <a:p>
            <a:pPr algn="l"/>
            <a:r>
              <a:rPr lang="pl-PL" sz="7200" b="1" dirty="0" smtClean="0">
                <a:solidFill>
                  <a:schemeClr val="accent2"/>
                </a:solidFill>
                <a:latin typeface="Calibri" pitchFamily="34" charset="0"/>
              </a:rPr>
              <a:t>K</a:t>
            </a:r>
            <a:r>
              <a:rPr lang="pl-PL" sz="7200" b="1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ażdy</a:t>
            </a:r>
            <a:r>
              <a:rPr lang="pl-PL" sz="7200" b="1" dirty="0" smtClean="0">
                <a:solidFill>
                  <a:schemeClr val="accent2"/>
                </a:solidFill>
                <a:latin typeface="Calibri" pitchFamily="34" charset="0"/>
              </a:rPr>
              <a:t/>
            </a:r>
            <a:br>
              <a:rPr lang="pl-PL" sz="7200" b="1" dirty="0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pl-PL" sz="7200" b="1" dirty="0" smtClean="0">
                <a:solidFill>
                  <a:schemeClr val="accent2"/>
                </a:solidFill>
                <a:latin typeface="Calibri" pitchFamily="34" charset="0"/>
              </a:rPr>
              <a:t>M</a:t>
            </a:r>
            <a:r>
              <a:rPr lang="pl-PL" sz="7200" b="1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oże</a:t>
            </a:r>
            <a:r>
              <a:rPr lang="pl-PL" sz="7200" b="1" dirty="0" smtClean="0">
                <a:solidFill>
                  <a:schemeClr val="accent2"/>
                </a:solidFill>
                <a:latin typeface="Calibri" pitchFamily="34" charset="0"/>
              </a:rPr>
              <a:t/>
            </a:r>
            <a:br>
              <a:rPr lang="pl-PL" sz="7200" b="1" dirty="0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pl-PL" sz="7200" b="1" dirty="0" smtClean="0">
                <a:solidFill>
                  <a:schemeClr val="accent2"/>
                </a:solidFill>
                <a:latin typeface="Calibri" pitchFamily="34" charset="0"/>
              </a:rPr>
              <a:t>O</a:t>
            </a:r>
            <a:r>
              <a:rPr lang="pl-PL" sz="7200" b="1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</a:rPr>
              <a:t>dkrywać</a:t>
            </a:r>
            <a:endParaRPr lang="pl-PL" sz="7200" b="1" dirty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082835" y="470263"/>
            <a:ext cx="4624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0070C0"/>
                </a:solidFill>
                <a:latin typeface="Calibri" pitchFamily="34" charset="0"/>
              </a:rPr>
              <a:t>K</a:t>
            </a:r>
            <a:r>
              <a:rPr lang="pl-PL" sz="3200" dirty="0" smtClean="0">
                <a:solidFill>
                  <a:srgbClr val="0070C0"/>
                </a:solidFill>
                <a:latin typeface="Calibri" pitchFamily="34" charset="0"/>
              </a:rPr>
              <a:t>lub </a:t>
            </a:r>
            <a:r>
              <a:rPr lang="pl-PL" sz="3200" b="1" dirty="0" smtClean="0">
                <a:solidFill>
                  <a:srgbClr val="0070C0"/>
                </a:solidFill>
                <a:latin typeface="Calibri" pitchFamily="34" charset="0"/>
              </a:rPr>
              <a:t>M</a:t>
            </a:r>
            <a:r>
              <a:rPr lang="pl-PL" sz="3200" dirty="0" smtClean="0">
                <a:solidFill>
                  <a:srgbClr val="0070C0"/>
                </a:solidFill>
                <a:latin typeface="Calibri" pitchFamily="34" charset="0"/>
              </a:rPr>
              <a:t>łodego </a:t>
            </a:r>
            <a:r>
              <a:rPr lang="pl-PL" sz="3200" b="1" dirty="0" smtClean="0">
                <a:solidFill>
                  <a:srgbClr val="0070C0"/>
                </a:solidFill>
                <a:latin typeface="Calibri" pitchFamily="34" charset="0"/>
              </a:rPr>
              <a:t>O</a:t>
            </a:r>
            <a:r>
              <a:rPr lang="pl-PL" sz="3200" dirty="0" smtClean="0">
                <a:solidFill>
                  <a:srgbClr val="0070C0"/>
                </a:solidFill>
                <a:latin typeface="Calibri" pitchFamily="34" charset="0"/>
              </a:rPr>
              <a:t>dkrywcy</a:t>
            </a:r>
            <a:endParaRPr lang="pl-PL" sz="32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" name="Przycisk akcji: Do przodu lub Następny 5">
            <a:hlinkClick r:id="" action="ppaction://hlinkshowjump?jump=nextslide" highlightClick="1"/>
          </p:cNvPr>
          <p:cNvSpPr/>
          <p:nvPr/>
        </p:nvSpPr>
        <p:spPr>
          <a:xfrm>
            <a:off x="11706770" y="6510337"/>
            <a:ext cx="175669" cy="180227"/>
          </a:xfrm>
          <a:prstGeom prst="actionButtonForwardNext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zycisk akcji: Strona główna 6">
            <a:hlinkClick r:id="" action="ppaction://hlinkshowjump?jump=firstslide" highlightClick="1"/>
          </p:cNvPr>
          <p:cNvSpPr/>
          <p:nvPr/>
        </p:nvSpPr>
        <p:spPr>
          <a:xfrm>
            <a:off x="11475242" y="6510338"/>
            <a:ext cx="204787" cy="180975"/>
          </a:xfrm>
          <a:prstGeom prst="actionButtonHom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3809" y="256412"/>
            <a:ext cx="1798630" cy="42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03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75" t="444" r="14455" b="8030"/>
          <a:stretch/>
        </p:blipFill>
        <p:spPr>
          <a:xfrm>
            <a:off x="371959" y="-1"/>
            <a:ext cx="6432777" cy="6691314"/>
          </a:xfrm>
          <a:prstGeom prst="rect">
            <a:avLst/>
          </a:prstGeom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57206" y="2479730"/>
            <a:ext cx="3626603" cy="27586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200" dirty="0" smtClean="0">
                <a:latin typeface="Calibri" pitchFamily="34" charset="0"/>
              </a:rPr>
              <a:t>Założenie Klubu Młodego Odkrywcy wiąże się</a:t>
            </a:r>
            <a:br>
              <a:rPr lang="pl-PL" sz="2200" dirty="0" smtClean="0">
                <a:latin typeface="Calibri" pitchFamily="34" charset="0"/>
              </a:rPr>
            </a:br>
            <a:r>
              <a:rPr lang="pl-PL" sz="2200" dirty="0" smtClean="0">
                <a:latin typeface="Calibri" pitchFamily="34" charset="0"/>
              </a:rPr>
              <a:t>z wymyśleniem wspólnej nazwy przez Klubowiczów</a:t>
            </a:r>
            <a:br>
              <a:rPr lang="pl-PL" sz="2200" dirty="0" smtClean="0">
                <a:latin typeface="Calibri" pitchFamily="34" charset="0"/>
              </a:rPr>
            </a:br>
            <a:r>
              <a:rPr lang="pl-PL" sz="2200" dirty="0" smtClean="0">
                <a:latin typeface="Calibri" pitchFamily="34" charset="0"/>
              </a:rPr>
              <a:t>i zarejestrowaniem w serwisie internetowym </a:t>
            </a:r>
            <a:r>
              <a:rPr lang="pl-PL" sz="2200" dirty="0" smtClean="0">
                <a:latin typeface="Calibri" pitchFamily="34" charset="0"/>
                <a:hlinkClick r:id="rId3"/>
              </a:rPr>
              <a:t>www.kmo.org.pl</a:t>
            </a:r>
            <a:r>
              <a:rPr lang="pl-PL" sz="2200" dirty="0" smtClean="0">
                <a:latin typeface="Calibri" pitchFamily="34" charset="0"/>
              </a:rPr>
              <a:t> </a:t>
            </a:r>
            <a:endParaRPr lang="pl-PL" sz="2200" dirty="0">
              <a:latin typeface="Calibri" pitchFamily="34" charset="0"/>
            </a:endParaRPr>
          </a:p>
        </p:txBody>
      </p:sp>
      <p:sp>
        <p:nvSpPr>
          <p:cNvPr id="4" name="Przycisk akcji: Do przodu lub Następny 3">
            <a:hlinkClick r:id="" action="ppaction://hlinkshowjump?jump=nextslide" highlightClick="1"/>
          </p:cNvPr>
          <p:cNvSpPr/>
          <p:nvPr/>
        </p:nvSpPr>
        <p:spPr>
          <a:xfrm>
            <a:off x="11706770" y="6510337"/>
            <a:ext cx="175669" cy="180227"/>
          </a:xfrm>
          <a:prstGeom prst="actionButtonForwardNext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zycisk akcji: Strona główna 5">
            <a:hlinkClick r:id="" action="ppaction://hlinkshowjump?jump=firstslide" highlightClick="1"/>
          </p:cNvPr>
          <p:cNvSpPr/>
          <p:nvPr/>
        </p:nvSpPr>
        <p:spPr>
          <a:xfrm>
            <a:off x="11475242" y="6510338"/>
            <a:ext cx="204787" cy="180975"/>
          </a:xfrm>
          <a:prstGeom prst="actionButtonHom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zycisk akcji: Do przodu lub Następny 6">
            <a:hlinkClick r:id="" action="ppaction://hlinkshowjump?jump=previousslide" highlightClick="1"/>
          </p:cNvPr>
          <p:cNvSpPr/>
          <p:nvPr/>
        </p:nvSpPr>
        <p:spPr>
          <a:xfrm rot="10800000">
            <a:off x="11275764" y="6510337"/>
            <a:ext cx="175669" cy="180227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3809" y="256412"/>
            <a:ext cx="1798630" cy="427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zycisk akcji: Do przodu lub Następny 3">
            <a:hlinkClick r:id="" action="ppaction://hlinkshowjump?jump=nextslide" highlightClick="1"/>
          </p:cNvPr>
          <p:cNvSpPr/>
          <p:nvPr/>
        </p:nvSpPr>
        <p:spPr>
          <a:xfrm>
            <a:off x="11706770" y="6510337"/>
            <a:ext cx="175669" cy="180227"/>
          </a:xfrm>
          <a:prstGeom prst="actionButtonForwardNext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zycisk akcji: Strona główna 5">
            <a:hlinkClick r:id="" action="ppaction://hlinkshowjump?jump=firstslide" highlightClick="1"/>
          </p:cNvPr>
          <p:cNvSpPr/>
          <p:nvPr/>
        </p:nvSpPr>
        <p:spPr>
          <a:xfrm>
            <a:off x="11475242" y="6510338"/>
            <a:ext cx="204787" cy="180975"/>
          </a:xfrm>
          <a:prstGeom prst="actionButtonHom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zycisk akcji: Do przodu lub Następny 6">
            <a:hlinkClick r:id="" action="ppaction://hlinkshowjump?jump=previousslide" highlightClick="1"/>
          </p:cNvPr>
          <p:cNvSpPr/>
          <p:nvPr/>
        </p:nvSpPr>
        <p:spPr>
          <a:xfrm rot="10800000">
            <a:off x="11275764" y="6510337"/>
            <a:ext cx="175669" cy="180227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3809" y="256412"/>
            <a:ext cx="1798630" cy="427702"/>
          </a:xfrm>
          <a:prstGeom prst="rect">
            <a:avLst/>
          </a:prstGeom>
        </p:spPr>
      </p:pic>
      <p:pic>
        <p:nvPicPr>
          <p:cNvPr id="10" name="Symbol zastępczy zawartości 9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54" r="14678"/>
          <a:stretch/>
        </p:blipFill>
        <p:spPr>
          <a:xfrm>
            <a:off x="1038386" y="53239"/>
            <a:ext cx="6230319" cy="6804761"/>
          </a:xfrm>
        </p:spPr>
      </p:pic>
    </p:spTree>
    <p:extLst>
      <p:ext uri="{BB962C8B-B14F-4D97-AF65-F5344CB8AC3E}">
        <p14:creationId xmlns:p14="http://schemas.microsoft.com/office/powerpoint/2010/main" xmlns="" val="23686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zycisk akcji: Do przodu lub Następny 3">
            <a:hlinkClick r:id="" action="ppaction://hlinkshowjump?jump=nextslide" highlightClick="1"/>
          </p:cNvPr>
          <p:cNvSpPr/>
          <p:nvPr/>
        </p:nvSpPr>
        <p:spPr>
          <a:xfrm>
            <a:off x="11706770" y="6510337"/>
            <a:ext cx="175669" cy="180227"/>
          </a:xfrm>
          <a:prstGeom prst="actionButtonForwardNext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zycisk akcji: Strona główna 5">
            <a:hlinkClick r:id="" action="ppaction://hlinkshowjump?jump=firstslide" highlightClick="1"/>
          </p:cNvPr>
          <p:cNvSpPr/>
          <p:nvPr/>
        </p:nvSpPr>
        <p:spPr>
          <a:xfrm>
            <a:off x="11475242" y="6510338"/>
            <a:ext cx="204787" cy="180975"/>
          </a:xfrm>
          <a:prstGeom prst="actionButtonHom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zycisk akcji: Do przodu lub Następny 6">
            <a:hlinkClick r:id="" action="ppaction://hlinkshowjump?jump=previousslide" highlightClick="1"/>
          </p:cNvPr>
          <p:cNvSpPr/>
          <p:nvPr/>
        </p:nvSpPr>
        <p:spPr>
          <a:xfrm rot="10800000">
            <a:off x="11275764" y="6510337"/>
            <a:ext cx="175669" cy="180227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3809" y="256412"/>
            <a:ext cx="1798630" cy="427702"/>
          </a:xfrm>
          <a:prstGeom prst="rect">
            <a:avLst/>
          </a:prstGeom>
        </p:spPr>
      </p:pic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52" r="13887"/>
          <a:stretch/>
        </p:blipFill>
        <p:spPr>
          <a:xfrm>
            <a:off x="945397" y="155264"/>
            <a:ext cx="6261315" cy="6702736"/>
          </a:xfrm>
        </p:spPr>
      </p:pic>
    </p:spTree>
    <p:extLst>
      <p:ext uri="{BB962C8B-B14F-4D97-AF65-F5344CB8AC3E}">
        <p14:creationId xmlns:p14="http://schemas.microsoft.com/office/powerpoint/2010/main" xmlns="" val="41567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7334" y="744583"/>
            <a:ext cx="8596668" cy="5296779"/>
          </a:xfrm>
        </p:spPr>
        <p:txBody>
          <a:bodyPr>
            <a:normAutofit/>
          </a:bodyPr>
          <a:lstStyle/>
          <a:p>
            <a:pPr algn="just"/>
            <a:r>
              <a:rPr lang="pl-PL" sz="2200" dirty="0" smtClean="0">
                <a:latin typeface="Calibri" pitchFamily="34" charset="0"/>
              </a:rPr>
              <a:t>Klub Młodego Odkrywcy można założyć w dowolnym momencie roku szkolnego.</a:t>
            </a:r>
          </a:p>
          <a:p>
            <a:pPr algn="just"/>
            <a:r>
              <a:rPr lang="pl-PL" sz="2200" dirty="0" smtClean="0">
                <a:latin typeface="Calibri" pitchFamily="34" charset="0"/>
              </a:rPr>
              <a:t>Zajęcia mogą być realizowane w ramach godzin z art. 42 ust. pkt. 2 KN.</a:t>
            </a:r>
          </a:p>
          <a:p>
            <a:pPr algn="just"/>
            <a:r>
              <a:rPr lang="pl-PL" sz="2200" dirty="0" smtClean="0">
                <a:latin typeface="Calibri" pitchFamily="34" charset="0"/>
              </a:rPr>
              <a:t>Nie ma konieczności prowadzenia dziennika zajęć pozalekcyjnych.</a:t>
            </a:r>
          </a:p>
          <a:p>
            <a:pPr algn="just"/>
            <a:r>
              <a:rPr lang="pl-PL" sz="2200" dirty="0" smtClean="0">
                <a:latin typeface="Calibri" pitchFamily="34" charset="0"/>
              </a:rPr>
              <a:t>Projekt KMO nie zakłada pisania rocznego programu.</a:t>
            </a:r>
          </a:p>
          <a:p>
            <a:pPr algn="just"/>
            <a:r>
              <a:rPr lang="pl-PL" sz="2200" dirty="0" smtClean="0">
                <a:latin typeface="Calibri" pitchFamily="34" charset="0"/>
              </a:rPr>
              <a:t>Warunkiem działalności Klubu nie jest pisanie sprawozdań.</a:t>
            </a:r>
          </a:p>
          <a:p>
            <a:pPr algn="just"/>
            <a:r>
              <a:rPr lang="pl-PL" sz="2200" dirty="0" smtClean="0">
                <a:latin typeface="Calibri" pitchFamily="34" charset="0"/>
              </a:rPr>
              <a:t>Klubowicze mogą uczestniczyć w różnych projektach i konkursach.</a:t>
            </a:r>
          </a:p>
          <a:p>
            <a:pPr algn="just"/>
            <a:r>
              <a:rPr lang="pl-PL" sz="2200" dirty="0" smtClean="0">
                <a:latin typeface="Calibri" pitchFamily="34" charset="0"/>
              </a:rPr>
              <a:t>Opiekun Klubu nie ponosi żadnej konsekwencji w przypadku rozwiązania Klubu. Należy tylko poinformować koordynatora w celu usunięcia konta.</a:t>
            </a:r>
          </a:p>
        </p:txBody>
      </p:sp>
      <p:sp>
        <p:nvSpPr>
          <p:cNvPr id="3" name="Przycisk akcji: Do przodu lub Następny 2">
            <a:hlinkClick r:id="" action="ppaction://hlinkshowjump?jump=nextslide" highlightClick="1"/>
          </p:cNvPr>
          <p:cNvSpPr/>
          <p:nvPr/>
        </p:nvSpPr>
        <p:spPr>
          <a:xfrm>
            <a:off x="11706770" y="6510337"/>
            <a:ext cx="175669" cy="180227"/>
          </a:xfrm>
          <a:prstGeom prst="actionButtonForwardNext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zycisk akcji: Strona główna 3">
            <a:hlinkClick r:id="" action="ppaction://hlinkshowjump?jump=firstslide" highlightClick="1"/>
          </p:cNvPr>
          <p:cNvSpPr/>
          <p:nvPr/>
        </p:nvSpPr>
        <p:spPr>
          <a:xfrm>
            <a:off x="11475242" y="6510338"/>
            <a:ext cx="204787" cy="180975"/>
          </a:xfrm>
          <a:prstGeom prst="actionButtonHom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zycisk akcji: Do przodu lub Następny 5">
            <a:hlinkClick r:id="" action="ppaction://hlinkshowjump?jump=previousslide" highlightClick="1"/>
          </p:cNvPr>
          <p:cNvSpPr/>
          <p:nvPr/>
        </p:nvSpPr>
        <p:spPr>
          <a:xfrm rot="10800000">
            <a:off x="11275764" y="6510337"/>
            <a:ext cx="175669" cy="180227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3809" y="256412"/>
            <a:ext cx="1798630" cy="427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7334" y="744583"/>
            <a:ext cx="8596668" cy="5296779"/>
          </a:xfrm>
        </p:spPr>
        <p:txBody>
          <a:bodyPr>
            <a:normAutofit/>
          </a:bodyPr>
          <a:lstStyle/>
          <a:p>
            <a:pPr algn="just"/>
            <a:r>
              <a:rPr lang="pl-PL" sz="2200" dirty="0" smtClean="0">
                <a:latin typeface="Calibri" pitchFamily="34" charset="0"/>
              </a:rPr>
              <a:t>Główną wartością Klubu Młodego Odkrywcy jest możliwość uczestniczenia w większej wspólnocie.</a:t>
            </a:r>
          </a:p>
          <a:p>
            <a:pPr algn="just"/>
            <a:r>
              <a:rPr lang="pl-PL" sz="2200" dirty="0" smtClean="0">
                <a:latin typeface="Calibri" pitchFamily="34" charset="0"/>
              </a:rPr>
              <a:t>Klubowicze mają możliwość udziału w Konkursie ,,KMO na Pikniku Naukowym’’. Piknik Naukowy Polskiego Radia i Centrum Nauki Kopernik jest międzynarodowym świętem nauki.</a:t>
            </a:r>
          </a:p>
        </p:txBody>
      </p:sp>
      <p:pic>
        <p:nvPicPr>
          <p:cNvPr id="3" name="Picture 2" descr="http://www.kanczuga.edu.pl/piknik14/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326" y="2739525"/>
            <a:ext cx="5238750" cy="3933826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</p:pic>
      <p:pic>
        <p:nvPicPr>
          <p:cNvPr id="4" name="Picture 4" descr="http://www.kanczuga.edu.pl/piknik14/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0982" y="2741294"/>
            <a:ext cx="5238750" cy="3933826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</p:pic>
      <p:sp>
        <p:nvSpPr>
          <p:cNvPr id="6" name="Przycisk akcji: Do przodu lub Następny 5">
            <a:hlinkClick r:id="" action="ppaction://hlinkshowjump?jump=nextslide" highlightClick="1"/>
          </p:cNvPr>
          <p:cNvSpPr/>
          <p:nvPr/>
        </p:nvSpPr>
        <p:spPr>
          <a:xfrm>
            <a:off x="11706770" y="6510337"/>
            <a:ext cx="175669" cy="180227"/>
          </a:xfrm>
          <a:prstGeom prst="actionButtonForwardNext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zycisk akcji: Strona główna 6">
            <a:hlinkClick r:id="" action="ppaction://hlinkshowjump?jump=firstslide" highlightClick="1"/>
          </p:cNvPr>
          <p:cNvSpPr/>
          <p:nvPr/>
        </p:nvSpPr>
        <p:spPr>
          <a:xfrm>
            <a:off x="11475242" y="6510338"/>
            <a:ext cx="204787" cy="180975"/>
          </a:xfrm>
          <a:prstGeom prst="actionButtonHom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zycisk akcji: Do przodu lub Następny 7">
            <a:hlinkClick r:id="" action="ppaction://hlinkshowjump?jump=previousslide" highlightClick="1"/>
          </p:cNvPr>
          <p:cNvSpPr/>
          <p:nvPr/>
        </p:nvSpPr>
        <p:spPr>
          <a:xfrm rot="10800000">
            <a:off x="11275764" y="6510337"/>
            <a:ext cx="175669" cy="180227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3809" y="256412"/>
            <a:ext cx="1798630" cy="427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7334" y="744583"/>
            <a:ext cx="8596668" cy="5296779"/>
          </a:xfrm>
        </p:spPr>
        <p:txBody>
          <a:bodyPr>
            <a:normAutofit/>
          </a:bodyPr>
          <a:lstStyle/>
          <a:p>
            <a:pPr algn="just"/>
            <a:r>
              <a:rPr lang="pl-PL" sz="2200" dirty="0" smtClean="0">
                <a:latin typeface="Calibri" pitchFamily="34" charset="0"/>
              </a:rPr>
              <a:t>Dla Opiekunów KMO co roku organizowane jest dwudniowe Forum Klubów Młodego Odkrywcy. Są to spotkania, które z pewnością nie należą do standardowych konferencji. To atrakcyjne i rozmaite aktywności wypełnione ciekawymi wykładami, warsztatami i panelami.</a:t>
            </a:r>
          </a:p>
          <a:p>
            <a:pPr algn="just"/>
            <a:r>
              <a:rPr lang="pl-PL" sz="2200" dirty="0" smtClean="0">
                <a:latin typeface="Calibri" pitchFamily="34" charset="0"/>
              </a:rPr>
              <a:t>Są to spotkania ludzi z pasją, którzy w zadziwiający sposób realizują marzenia Klubowiczów i własne.</a:t>
            </a:r>
          </a:p>
          <a:p>
            <a:pPr algn="just"/>
            <a:r>
              <a:rPr lang="pl-PL" sz="2200" dirty="0" smtClean="0">
                <a:latin typeface="Calibri" pitchFamily="34" charset="0"/>
              </a:rPr>
              <a:t>Forum umożliwia ,,naładować akumulatory’’, zaczerpnąć inspiracji </a:t>
            </a:r>
            <a:br>
              <a:rPr lang="pl-PL" sz="2200" dirty="0" smtClean="0">
                <a:latin typeface="Calibri" pitchFamily="34" charset="0"/>
              </a:rPr>
            </a:br>
            <a:r>
              <a:rPr lang="pl-PL" sz="2200" dirty="0" smtClean="0">
                <a:latin typeface="Calibri" pitchFamily="34" charset="0"/>
              </a:rPr>
              <a:t> i twórczej energii na realizacje nowych pomysłów.</a:t>
            </a:r>
          </a:p>
          <a:p>
            <a:pPr algn="just"/>
            <a:r>
              <a:rPr lang="pl-PL" sz="2200" dirty="0" smtClean="0">
                <a:latin typeface="Calibri" pitchFamily="34" charset="0"/>
              </a:rPr>
              <a:t>Centrum Nauki Kopernik opracowuje również zestawy edukacyjne (pudełka), które są narzędziem wsparcia Opiekunów i zwiększeniem aktywności Klubowiczów.</a:t>
            </a:r>
            <a:endParaRPr lang="pl-PL" sz="2200" dirty="0">
              <a:latin typeface="Calibri" pitchFamily="34" charset="0"/>
            </a:endParaRPr>
          </a:p>
        </p:txBody>
      </p:sp>
      <p:pic>
        <p:nvPicPr>
          <p:cNvPr id="14338" name="Picture 2" descr="C:\Gimnazjum_-_Chemia_Nowej_Ery\I dzień\pierwszy dzien\AK141114_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3360" y="4532811"/>
            <a:ext cx="3265714" cy="2116183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</p:pic>
      <p:sp>
        <p:nvSpPr>
          <p:cNvPr id="6" name="Przycisk akcji: Do przodu lub Następny 5">
            <a:hlinkClick r:id="" action="ppaction://hlinkshowjump?jump=nextslide" highlightClick="1"/>
          </p:cNvPr>
          <p:cNvSpPr/>
          <p:nvPr/>
        </p:nvSpPr>
        <p:spPr>
          <a:xfrm>
            <a:off x="11706770" y="6510337"/>
            <a:ext cx="175669" cy="180227"/>
          </a:xfrm>
          <a:prstGeom prst="actionButtonForwardNext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zycisk akcji: Strona główna 6">
            <a:hlinkClick r:id="" action="ppaction://hlinkshowjump?jump=firstslide" highlightClick="1"/>
          </p:cNvPr>
          <p:cNvSpPr/>
          <p:nvPr/>
        </p:nvSpPr>
        <p:spPr>
          <a:xfrm>
            <a:off x="11475242" y="6510338"/>
            <a:ext cx="204787" cy="180975"/>
          </a:xfrm>
          <a:prstGeom prst="actionButtonHom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zycisk akcji: Do przodu lub Następny 7">
            <a:hlinkClick r:id="" action="ppaction://hlinkshowjump?jump=previousslide" highlightClick="1"/>
          </p:cNvPr>
          <p:cNvSpPr/>
          <p:nvPr/>
        </p:nvSpPr>
        <p:spPr>
          <a:xfrm rot="10800000">
            <a:off x="11275764" y="6510337"/>
            <a:ext cx="175669" cy="180227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3853543" y="6611779"/>
            <a:ext cx="42323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 smtClean="0">
                <a:solidFill>
                  <a:schemeClr val="tx2">
                    <a:lumMod val="10000"/>
                  </a:schemeClr>
                </a:solidFill>
              </a:rPr>
              <a:t>Centrum Nauki Kopernik, III Forum KMO, fot. Adam Kozak</a:t>
            </a:r>
            <a:r>
              <a:rPr lang="pl-PL" sz="1000"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lang="pl-PL" sz="1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3809" y="256412"/>
            <a:ext cx="1798630" cy="427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Gimnazjum_-_Chemia_Nowej_Ery\I dzień\pierwszy dzien\AK141114_2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852" y="744538"/>
            <a:ext cx="8056334" cy="5297487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</p:pic>
      <p:sp>
        <p:nvSpPr>
          <p:cNvPr id="4" name="Przycisk akcji: Do przodu lub Następny 3">
            <a:hlinkClick r:id="" action="ppaction://hlinkshowjump?jump=nextslide" highlightClick="1"/>
          </p:cNvPr>
          <p:cNvSpPr/>
          <p:nvPr/>
        </p:nvSpPr>
        <p:spPr>
          <a:xfrm>
            <a:off x="11706770" y="6510337"/>
            <a:ext cx="175669" cy="180227"/>
          </a:xfrm>
          <a:prstGeom prst="actionButtonForwardNext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zycisk akcji: Strona główna 5">
            <a:hlinkClick r:id="" action="ppaction://hlinkshowjump?jump=firstslide" highlightClick="1"/>
          </p:cNvPr>
          <p:cNvSpPr/>
          <p:nvPr/>
        </p:nvSpPr>
        <p:spPr>
          <a:xfrm>
            <a:off x="11475242" y="6510338"/>
            <a:ext cx="204787" cy="180975"/>
          </a:xfrm>
          <a:prstGeom prst="actionButtonHom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zycisk akcji: Do przodu lub Następny 6">
            <a:hlinkClick r:id="" action="ppaction://hlinkshowjump?jump=previousslide" highlightClick="1"/>
          </p:cNvPr>
          <p:cNvSpPr/>
          <p:nvPr/>
        </p:nvSpPr>
        <p:spPr>
          <a:xfrm rot="10800000">
            <a:off x="11275764" y="6510337"/>
            <a:ext cx="175669" cy="180227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5525587" y="6115393"/>
            <a:ext cx="36837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i="1" dirty="0" smtClean="0">
                <a:solidFill>
                  <a:schemeClr val="tx2">
                    <a:lumMod val="10000"/>
                  </a:schemeClr>
                </a:solidFill>
              </a:rPr>
              <a:t>Centrum Nauki Kopernik, III Forum KMO, fot. Adam Kozak</a:t>
            </a:r>
            <a:r>
              <a:rPr lang="pl-PL" sz="1000"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lang="pl-PL" sz="1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3809" y="256412"/>
            <a:ext cx="1798630" cy="427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7334" y="744583"/>
            <a:ext cx="8596668" cy="5296779"/>
          </a:xfrm>
        </p:spPr>
        <p:txBody>
          <a:bodyPr>
            <a:normAutofit/>
          </a:bodyPr>
          <a:lstStyle/>
          <a:p>
            <a:endParaRPr lang="pl-PL" sz="2200" dirty="0" smtClean="0">
              <a:latin typeface="Calibri" pitchFamily="34" charset="0"/>
            </a:endParaRPr>
          </a:p>
          <a:p>
            <a:endParaRPr lang="pl-PL" sz="2200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pl-PL" sz="2200" dirty="0" smtClean="0">
                <a:latin typeface="Calibri" pitchFamily="34" charset="0"/>
              </a:rPr>
              <a:t>Dlaczego warto założyć Klub – mówią opiekunowie KMO</a:t>
            </a:r>
          </a:p>
          <a:p>
            <a:endParaRPr lang="pl-PL" sz="2200" dirty="0" smtClean="0">
              <a:latin typeface="Calibri" pitchFamily="34" charset="0"/>
            </a:endParaRPr>
          </a:p>
          <a:p>
            <a:endParaRPr lang="pl-PL" sz="2200" dirty="0" smtClean="0">
              <a:latin typeface="Calibri" pitchFamily="34" charset="0"/>
            </a:endParaRPr>
          </a:p>
          <a:p>
            <a:pPr algn="ctr">
              <a:buNone/>
            </a:pPr>
            <a:r>
              <a:rPr lang="pl-PL" sz="22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hlinkClick r:id="rId2"/>
              </a:rPr>
              <a:t>https://www.youtube.com/watch?v=bTIk10spdqQ</a:t>
            </a:r>
            <a:endParaRPr lang="pl-PL" sz="2200" dirty="0" smtClean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  <a:p>
            <a:pPr algn="ctr">
              <a:buNone/>
            </a:pPr>
            <a:endParaRPr lang="pl-PL" sz="2200" dirty="0" smtClean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  <a:p>
            <a:pPr algn="ctr">
              <a:buNone/>
            </a:pPr>
            <a:endParaRPr lang="pl-PL" sz="2200" dirty="0">
              <a:solidFill>
                <a:schemeClr val="tx2">
                  <a:lumMod val="1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Przycisk akcji: Do przodu lub Następny 2">
            <a:hlinkClick r:id="" action="ppaction://hlinkshowjump?jump=nextslide" highlightClick="1"/>
          </p:cNvPr>
          <p:cNvSpPr/>
          <p:nvPr/>
        </p:nvSpPr>
        <p:spPr>
          <a:xfrm>
            <a:off x="11706770" y="6510337"/>
            <a:ext cx="175669" cy="180227"/>
          </a:xfrm>
          <a:prstGeom prst="actionButtonForwardNext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zycisk akcji: Strona główna 3">
            <a:hlinkClick r:id="" action="ppaction://hlinkshowjump?jump=firstslide" highlightClick="1"/>
          </p:cNvPr>
          <p:cNvSpPr/>
          <p:nvPr/>
        </p:nvSpPr>
        <p:spPr>
          <a:xfrm>
            <a:off x="11475242" y="6510338"/>
            <a:ext cx="204787" cy="180975"/>
          </a:xfrm>
          <a:prstGeom prst="actionButtonHom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zycisk akcji: Do przodu lub Następny 5">
            <a:hlinkClick r:id="" action="ppaction://hlinkshowjump?jump=previousslide" highlightClick="1"/>
          </p:cNvPr>
          <p:cNvSpPr/>
          <p:nvPr/>
        </p:nvSpPr>
        <p:spPr>
          <a:xfrm rot="10800000">
            <a:off x="11275764" y="6510337"/>
            <a:ext cx="175669" cy="180227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3809" y="256412"/>
            <a:ext cx="1798630" cy="427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7334" y="744583"/>
            <a:ext cx="8596668" cy="5538651"/>
          </a:xfrm>
        </p:spPr>
        <p:txBody>
          <a:bodyPr>
            <a:normAutofit fontScale="92500"/>
          </a:bodyPr>
          <a:lstStyle/>
          <a:p>
            <a:r>
              <a:rPr lang="pl-PL" sz="2400" dirty="0" smtClean="0">
                <a:latin typeface="Calibri" pitchFamily="34" charset="0"/>
              </a:rPr>
              <a:t>W spotkaniu ZAWSZE uczestniczy Opiekun Klubu oraz Klubowicze.</a:t>
            </a:r>
          </a:p>
          <a:p>
            <a:endParaRPr lang="pl-PL" dirty="0" smtClean="0">
              <a:latin typeface="Calibri" pitchFamily="34" charset="0"/>
            </a:endParaRPr>
          </a:p>
          <a:p>
            <a:endParaRPr lang="pl-PL" dirty="0" smtClean="0">
              <a:latin typeface="Calibri" pitchFamily="34" charset="0"/>
            </a:endParaRPr>
          </a:p>
          <a:p>
            <a:endParaRPr lang="pl-PL" dirty="0" smtClean="0">
              <a:latin typeface="Calibri" pitchFamily="34" charset="0"/>
            </a:endParaRPr>
          </a:p>
          <a:p>
            <a:endParaRPr lang="pl-PL" dirty="0" smtClean="0">
              <a:latin typeface="Calibri" pitchFamily="34" charset="0"/>
            </a:endParaRPr>
          </a:p>
          <a:p>
            <a:endParaRPr lang="pl-PL" dirty="0" smtClean="0">
              <a:latin typeface="Calibri" pitchFamily="34" charset="0"/>
            </a:endParaRPr>
          </a:p>
          <a:p>
            <a:endParaRPr lang="pl-PL" dirty="0" smtClean="0">
              <a:latin typeface="Calibri" pitchFamily="34" charset="0"/>
            </a:endParaRPr>
          </a:p>
          <a:p>
            <a:endParaRPr lang="pl-PL" dirty="0" smtClean="0">
              <a:latin typeface="Calibri" pitchFamily="34" charset="0"/>
            </a:endParaRPr>
          </a:p>
          <a:p>
            <a:endParaRPr lang="pl-PL" dirty="0" smtClean="0">
              <a:latin typeface="Calibri" pitchFamily="34" charset="0"/>
            </a:endParaRPr>
          </a:p>
          <a:p>
            <a:endParaRPr lang="pl-PL" dirty="0" smtClean="0">
              <a:latin typeface="Calibri" pitchFamily="34" charset="0"/>
            </a:endParaRPr>
          </a:p>
          <a:p>
            <a:endParaRPr lang="pl-PL" dirty="0" smtClean="0">
              <a:latin typeface="Calibri" pitchFamily="34" charset="0"/>
            </a:endParaRPr>
          </a:p>
          <a:p>
            <a:endParaRPr lang="pl-PL" dirty="0" smtClean="0">
              <a:latin typeface="Calibri" pitchFamily="34" charset="0"/>
            </a:endParaRPr>
          </a:p>
          <a:p>
            <a:r>
              <a:rPr lang="pl-PL" sz="2400" dirty="0" smtClean="0">
                <a:latin typeface="Calibri" pitchFamily="34" charset="0"/>
              </a:rPr>
              <a:t>Najlepiej w Klubie pracuje się w grupie 8 – 12 osób. Jednak liczba osób jest dowolna.</a:t>
            </a:r>
          </a:p>
        </p:txBody>
      </p:sp>
      <p:pic>
        <p:nvPicPr>
          <p:cNvPr id="1026" name="Picture 2" descr="E:\KMO\GĘSTOŚĆ 2\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449" y="1361802"/>
            <a:ext cx="5151120" cy="3863340"/>
          </a:xfrm>
          <a:prstGeom prst="rect">
            <a:avLst/>
          </a:prstGeom>
          <a:noFill/>
          <a:ln w="25400" cmpd="sng">
            <a:solidFill>
              <a:schemeClr val="accent2"/>
            </a:solidFill>
          </a:ln>
        </p:spPr>
      </p:pic>
      <p:sp>
        <p:nvSpPr>
          <p:cNvPr id="7" name="Przycisk akcji: Do przodu lub Następny 6">
            <a:hlinkClick r:id="" action="ppaction://hlinkshowjump?jump=nextslide" highlightClick="1"/>
          </p:cNvPr>
          <p:cNvSpPr/>
          <p:nvPr/>
        </p:nvSpPr>
        <p:spPr>
          <a:xfrm>
            <a:off x="11706770" y="6510337"/>
            <a:ext cx="175669" cy="180227"/>
          </a:xfrm>
          <a:prstGeom prst="actionButtonForwardNext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zycisk akcji: Strona główna 7">
            <a:hlinkClick r:id="" action="ppaction://hlinkshowjump?jump=firstslide" highlightClick="1"/>
          </p:cNvPr>
          <p:cNvSpPr/>
          <p:nvPr/>
        </p:nvSpPr>
        <p:spPr>
          <a:xfrm>
            <a:off x="11475242" y="6510338"/>
            <a:ext cx="204787" cy="180975"/>
          </a:xfrm>
          <a:prstGeom prst="actionButtonHom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zycisk akcji: Do przodu lub Następny 8">
            <a:hlinkClick r:id="" action="ppaction://hlinkshowjump?jump=previousslide" highlightClick="1"/>
          </p:cNvPr>
          <p:cNvSpPr/>
          <p:nvPr/>
        </p:nvSpPr>
        <p:spPr>
          <a:xfrm rot="10800000">
            <a:off x="11275764" y="6510337"/>
            <a:ext cx="175669" cy="180227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3809" y="256412"/>
            <a:ext cx="1798630" cy="427702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6323308" y="1906292"/>
            <a:ext cx="325464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Klub Młodego Odkrywcy</a:t>
            </a:r>
          </a:p>
          <a:p>
            <a:pPr algn="ctr"/>
            <a:endParaRPr lang="pl-PL" dirty="0"/>
          </a:p>
          <a:p>
            <a:pPr algn="ctr"/>
            <a:r>
              <a:rPr lang="pl-PL" sz="4400" dirty="0" smtClean="0"/>
              <a:t>„NIUTONKI”</a:t>
            </a:r>
          </a:p>
          <a:p>
            <a:pPr algn="ctr"/>
            <a:endParaRPr lang="pl-PL" dirty="0"/>
          </a:p>
          <a:p>
            <a:pPr algn="ctr"/>
            <a:r>
              <a:rPr lang="pl-PL" dirty="0"/>
              <a:t>Gimnazjum im. Jana Pawła </a:t>
            </a:r>
            <a:r>
              <a:rPr lang="pl-PL" dirty="0" smtClean="0"/>
              <a:t>II</a:t>
            </a:r>
          </a:p>
          <a:p>
            <a:pPr algn="ctr"/>
            <a:r>
              <a:rPr lang="pl-PL" dirty="0" smtClean="0"/>
              <a:t>w Kańczudze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7334" y="744583"/>
            <a:ext cx="8596668" cy="5296779"/>
          </a:xfrm>
        </p:spPr>
        <p:txBody>
          <a:bodyPr>
            <a:normAutofit/>
          </a:bodyPr>
          <a:lstStyle/>
          <a:p>
            <a:r>
              <a:rPr lang="pl-PL" sz="2200" dirty="0" smtClean="0">
                <a:latin typeface="Calibri" pitchFamily="34" charset="0"/>
              </a:rPr>
              <a:t>Wszyscy dobrowolnie wyrażają chęć tworzenia Klubu.</a:t>
            </a:r>
          </a:p>
          <a:p>
            <a:r>
              <a:rPr lang="pl-PL" sz="2200" dirty="0" smtClean="0">
                <a:latin typeface="Calibri" pitchFamily="34" charset="0"/>
              </a:rPr>
              <a:t>Wszyscy stosują się do wspólnie uzgodnionego kontraktu.</a:t>
            </a:r>
          </a:p>
          <a:p>
            <a:r>
              <a:rPr lang="pl-PL" sz="2200" dirty="0" smtClean="0">
                <a:latin typeface="Calibri" pitchFamily="34" charset="0"/>
              </a:rPr>
              <a:t>Wszyscy staja się jedna drużyną.</a:t>
            </a:r>
            <a:endParaRPr lang="pl-PL" sz="2200" dirty="0">
              <a:latin typeface="Calibri" pitchFamily="34" charset="0"/>
            </a:endParaRPr>
          </a:p>
        </p:txBody>
      </p:sp>
      <p:pic>
        <p:nvPicPr>
          <p:cNvPr id="2050" name="Picture 2" descr="E:\KMO\napięcie powierzchniowe 3\31.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2364377"/>
            <a:ext cx="3213464" cy="4284618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</p:pic>
      <p:pic>
        <p:nvPicPr>
          <p:cNvPr id="2051" name="Picture 3" descr="E:\KMO\7. papier\14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7772" y="2364058"/>
            <a:ext cx="5707302" cy="4280476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</p:pic>
      <p:sp>
        <p:nvSpPr>
          <p:cNvPr id="6" name="Przycisk akcji: Do przodu lub Następny 5">
            <a:hlinkClick r:id="" action="ppaction://hlinkshowjump?jump=nextslide" highlightClick="1"/>
          </p:cNvPr>
          <p:cNvSpPr/>
          <p:nvPr/>
        </p:nvSpPr>
        <p:spPr>
          <a:xfrm>
            <a:off x="11706770" y="6510337"/>
            <a:ext cx="175669" cy="180227"/>
          </a:xfrm>
          <a:prstGeom prst="actionButtonForwardNext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zycisk akcji: Strona główna 6">
            <a:hlinkClick r:id="" action="ppaction://hlinkshowjump?jump=firstslide" highlightClick="1"/>
          </p:cNvPr>
          <p:cNvSpPr/>
          <p:nvPr/>
        </p:nvSpPr>
        <p:spPr>
          <a:xfrm>
            <a:off x="11475242" y="6510338"/>
            <a:ext cx="204787" cy="180975"/>
          </a:xfrm>
          <a:prstGeom prst="actionButtonHom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zycisk akcji: Do przodu lub Następny 7">
            <a:hlinkClick r:id="" action="ppaction://hlinkshowjump?jump=previousslide" highlightClick="1"/>
          </p:cNvPr>
          <p:cNvSpPr/>
          <p:nvPr/>
        </p:nvSpPr>
        <p:spPr>
          <a:xfrm rot="10800000">
            <a:off x="11275764" y="6510337"/>
            <a:ext cx="175669" cy="180227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3809" y="256412"/>
            <a:ext cx="1798630" cy="427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7334" y="744583"/>
            <a:ext cx="8596668" cy="5296779"/>
          </a:xfrm>
        </p:spPr>
        <p:txBody>
          <a:bodyPr>
            <a:normAutofit/>
          </a:bodyPr>
          <a:lstStyle/>
          <a:p>
            <a:r>
              <a:rPr lang="pl-PL" sz="2200" dirty="0" smtClean="0">
                <a:latin typeface="Calibri" pitchFamily="34" charset="0"/>
              </a:rPr>
              <a:t>Aby założyć Klub Młodego Odkrywcy potrzebujesz ,,odrobinę’’ energii!</a:t>
            </a:r>
          </a:p>
        </p:txBody>
      </p:sp>
      <p:pic>
        <p:nvPicPr>
          <p:cNvPr id="3075" name="Picture 3" descr="F:\KMO\1 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47" y="1332410"/>
            <a:ext cx="3811091" cy="5081454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</p:pic>
      <p:pic>
        <p:nvPicPr>
          <p:cNvPr id="3076" name="Picture 4" descr="F:\KMO\1 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2812" y="1335676"/>
            <a:ext cx="6770916" cy="5078187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</p:pic>
      <p:sp>
        <p:nvSpPr>
          <p:cNvPr id="8" name="Przycisk akcji: Do przodu lub Następny 7">
            <a:hlinkClick r:id="" action="ppaction://hlinkshowjump?jump=nextslide" highlightClick="1"/>
          </p:cNvPr>
          <p:cNvSpPr/>
          <p:nvPr/>
        </p:nvSpPr>
        <p:spPr>
          <a:xfrm>
            <a:off x="11706770" y="6510337"/>
            <a:ext cx="175669" cy="180227"/>
          </a:xfrm>
          <a:prstGeom prst="actionButtonForwardNext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zycisk akcji: Strona główna 8">
            <a:hlinkClick r:id="" action="ppaction://hlinkshowjump?jump=firstslide" highlightClick="1"/>
          </p:cNvPr>
          <p:cNvSpPr/>
          <p:nvPr/>
        </p:nvSpPr>
        <p:spPr>
          <a:xfrm>
            <a:off x="11475242" y="6510338"/>
            <a:ext cx="204787" cy="180975"/>
          </a:xfrm>
          <a:prstGeom prst="actionButtonHom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zycisk akcji: Do przodu lub Następny 9">
            <a:hlinkClick r:id="" action="ppaction://hlinkshowjump?jump=previousslide" highlightClick="1"/>
          </p:cNvPr>
          <p:cNvSpPr/>
          <p:nvPr/>
        </p:nvSpPr>
        <p:spPr>
          <a:xfrm rot="10800000">
            <a:off x="11275764" y="6510337"/>
            <a:ext cx="175669" cy="180227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3809" y="256412"/>
            <a:ext cx="1798630" cy="427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7334" y="744583"/>
            <a:ext cx="8596668" cy="5296779"/>
          </a:xfrm>
        </p:spPr>
        <p:txBody>
          <a:bodyPr>
            <a:normAutofit/>
          </a:bodyPr>
          <a:lstStyle/>
          <a:p>
            <a:r>
              <a:rPr lang="pl-PL" sz="2200" dirty="0" smtClean="0">
                <a:latin typeface="Calibri" pitchFamily="34" charset="0"/>
              </a:rPr>
              <a:t>Zacznij od ,,czegoś’’ w czym czujesz się najpewniej!</a:t>
            </a:r>
          </a:p>
          <a:p>
            <a:endParaRPr lang="pl-PL" sz="2200" dirty="0">
              <a:latin typeface="Calibri" pitchFamily="34" charset="0"/>
            </a:endParaRPr>
          </a:p>
        </p:txBody>
      </p:sp>
      <p:pic>
        <p:nvPicPr>
          <p:cNvPr id="5122" name="Picture 2" descr="E:\KMO\BAŃKI 1\kmo 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17" y="1244238"/>
            <a:ext cx="5569131" cy="4176848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</p:pic>
      <p:sp>
        <p:nvSpPr>
          <p:cNvPr id="6" name="Przycisk akcji: Do przodu lub Następny 5">
            <a:hlinkClick r:id="" action="ppaction://hlinkshowjump?jump=nextslide" highlightClick="1"/>
          </p:cNvPr>
          <p:cNvSpPr/>
          <p:nvPr/>
        </p:nvSpPr>
        <p:spPr>
          <a:xfrm>
            <a:off x="11706770" y="6510337"/>
            <a:ext cx="175669" cy="180227"/>
          </a:xfrm>
          <a:prstGeom prst="actionButtonForwardNext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zycisk akcji: Strona główna 6">
            <a:hlinkClick r:id="" action="ppaction://hlinkshowjump?jump=firstslide" highlightClick="1"/>
          </p:cNvPr>
          <p:cNvSpPr/>
          <p:nvPr/>
        </p:nvSpPr>
        <p:spPr>
          <a:xfrm>
            <a:off x="11475242" y="6510338"/>
            <a:ext cx="204787" cy="180975"/>
          </a:xfrm>
          <a:prstGeom prst="actionButtonHom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zycisk akcji: Do przodu lub Następny 7">
            <a:hlinkClick r:id="" action="ppaction://hlinkshowjump?jump=previousslide" highlightClick="1"/>
          </p:cNvPr>
          <p:cNvSpPr/>
          <p:nvPr/>
        </p:nvSpPr>
        <p:spPr>
          <a:xfrm rot="10800000">
            <a:off x="11275764" y="6510337"/>
            <a:ext cx="175669" cy="180227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 descr="F:\KMO\ania 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7622" y="1998617"/>
            <a:ext cx="5521235" cy="4140926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3809" y="256412"/>
            <a:ext cx="1798630" cy="427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7334" y="744583"/>
            <a:ext cx="8596668" cy="5296779"/>
          </a:xfrm>
        </p:spPr>
        <p:txBody>
          <a:bodyPr>
            <a:normAutofit/>
          </a:bodyPr>
          <a:lstStyle/>
          <a:p>
            <a:r>
              <a:rPr lang="pl-PL" sz="2200" dirty="0" smtClean="0">
                <a:latin typeface="Calibri" pitchFamily="34" charset="0"/>
              </a:rPr>
              <a:t>A dalej potoczy się ,,samo’’ jak lawina!</a:t>
            </a:r>
          </a:p>
          <a:p>
            <a:endParaRPr lang="pl-PL" sz="2200" dirty="0">
              <a:latin typeface="Calibri" pitchFamily="34" charset="0"/>
            </a:endParaRPr>
          </a:p>
        </p:txBody>
      </p:sp>
      <p:pic>
        <p:nvPicPr>
          <p:cNvPr id="3" name="Picture 2" descr="F:\Moje obrazy\konkurs VI zdjecia\P1150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2" y="1469571"/>
            <a:ext cx="6418216" cy="4813663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</p:pic>
      <p:pic>
        <p:nvPicPr>
          <p:cNvPr id="4098" name="Picture 2" descr="F:\Moje obrazy\Niutonki\DSCN04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205606" y="2182249"/>
            <a:ext cx="4833255" cy="3394847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</p:pic>
      <p:sp>
        <p:nvSpPr>
          <p:cNvPr id="6" name="Przycisk akcji: Do przodu lub Następny 5">
            <a:hlinkClick r:id="" action="ppaction://hlinkshowjump?jump=nextslide" highlightClick="1"/>
          </p:cNvPr>
          <p:cNvSpPr/>
          <p:nvPr/>
        </p:nvSpPr>
        <p:spPr>
          <a:xfrm>
            <a:off x="11706770" y="6510337"/>
            <a:ext cx="175669" cy="180227"/>
          </a:xfrm>
          <a:prstGeom prst="actionButtonForwardNext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zycisk akcji: Strona główna 6">
            <a:hlinkClick r:id="" action="ppaction://hlinkshowjump?jump=firstslide" highlightClick="1"/>
          </p:cNvPr>
          <p:cNvSpPr/>
          <p:nvPr/>
        </p:nvSpPr>
        <p:spPr>
          <a:xfrm>
            <a:off x="11475242" y="6510338"/>
            <a:ext cx="204787" cy="180975"/>
          </a:xfrm>
          <a:prstGeom prst="actionButtonHom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zycisk akcji: Do przodu lub Następny 7">
            <a:hlinkClick r:id="" action="ppaction://hlinkshowjump?jump=previousslide" highlightClick="1"/>
          </p:cNvPr>
          <p:cNvSpPr/>
          <p:nvPr/>
        </p:nvSpPr>
        <p:spPr>
          <a:xfrm rot="10800000">
            <a:off x="11275764" y="6510337"/>
            <a:ext cx="175669" cy="180227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3809" y="256412"/>
            <a:ext cx="1798630" cy="427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7334" y="744583"/>
            <a:ext cx="8596668" cy="5296779"/>
          </a:xfrm>
        </p:spPr>
        <p:txBody>
          <a:bodyPr>
            <a:normAutofit/>
          </a:bodyPr>
          <a:lstStyle/>
          <a:p>
            <a:pPr algn="just"/>
            <a:r>
              <a:rPr lang="pl-PL" sz="2200" dirty="0" smtClean="0">
                <a:latin typeface="Calibri" pitchFamily="34" charset="0"/>
              </a:rPr>
              <a:t>Spotkania Klubu należy organizować co najmniej raz w miesiącu,</a:t>
            </a:r>
            <a:br>
              <a:rPr lang="pl-PL" sz="2200" dirty="0" smtClean="0">
                <a:latin typeface="Calibri" pitchFamily="34" charset="0"/>
              </a:rPr>
            </a:br>
            <a:r>
              <a:rPr lang="pl-PL" sz="2200" dirty="0" smtClean="0">
                <a:latin typeface="Calibri" pitchFamily="34" charset="0"/>
              </a:rPr>
              <a:t> a najlepiej co dwa tygodnie.</a:t>
            </a:r>
          </a:p>
          <a:p>
            <a:pPr algn="just"/>
            <a:r>
              <a:rPr lang="pl-PL" sz="2200" dirty="0" smtClean="0">
                <a:latin typeface="Calibri" pitchFamily="34" charset="0"/>
              </a:rPr>
              <a:t>Im rzadziej spotyka się Klub, tym spotkania muszą być dłuższe.</a:t>
            </a:r>
          </a:p>
          <a:p>
            <a:pPr algn="just"/>
            <a:r>
              <a:rPr lang="pl-PL" sz="2200" dirty="0" smtClean="0">
                <a:latin typeface="Calibri" pitchFamily="34" charset="0"/>
              </a:rPr>
              <a:t>Sprawdzają się spotkania co dwa tygodnie po dwie godziny zegarowe.</a:t>
            </a:r>
          </a:p>
          <a:p>
            <a:pPr algn="just"/>
            <a:r>
              <a:rPr lang="pl-PL" sz="2200" dirty="0" smtClean="0">
                <a:latin typeface="Calibri" pitchFamily="34" charset="0"/>
              </a:rPr>
              <a:t>Systematyczność spotkań jest ważna. Zbyt długie przerwy między spotkaniami mogą spowodować brak zaangażowania u uczniów.</a:t>
            </a:r>
          </a:p>
          <a:p>
            <a:pPr algn="just"/>
            <a:r>
              <a:rPr lang="pl-PL" sz="2200" dirty="0" smtClean="0">
                <a:latin typeface="Calibri" pitchFamily="34" charset="0"/>
              </a:rPr>
              <a:t>Nie można dopuścić, aby uciekły wrażenia z eksperymentowania. Podtrzymywanie emocji daje łatwość kolejnego doświadczania.</a:t>
            </a:r>
          </a:p>
          <a:p>
            <a:pPr algn="just"/>
            <a:endParaRPr lang="pl-PL" sz="2200" dirty="0">
              <a:latin typeface="Calibri" pitchFamily="34" charset="0"/>
            </a:endParaRPr>
          </a:p>
        </p:txBody>
      </p:sp>
      <p:pic>
        <p:nvPicPr>
          <p:cNvPr id="6146" name="Picture 2" descr="E:\KMO\zagadki 6\w 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493" y="4075610"/>
            <a:ext cx="3466011" cy="2599509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</p:pic>
      <p:pic>
        <p:nvPicPr>
          <p:cNvPr id="6147" name="Picture 3" descr="F:\Moje obrazy\zdjęcia z konkursu V edycji\Konkurs projektów Naukowych 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0640" y="4085404"/>
            <a:ext cx="3474721" cy="2606041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</p:pic>
      <p:sp>
        <p:nvSpPr>
          <p:cNvPr id="6" name="Przycisk akcji: Do przodu lub Następny 5">
            <a:hlinkClick r:id="" action="ppaction://hlinkshowjump?jump=nextslide" highlightClick="1"/>
          </p:cNvPr>
          <p:cNvSpPr/>
          <p:nvPr/>
        </p:nvSpPr>
        <p:spPr>
          <a:xfrm>
            <a:off x="11706770" y="6510337"/>
            <a:ext cx="175669" cy="180227"/>
          </a:xfrm>
          <a:prstGeom prst="actionButtonForwardNext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zycisk akcji: Strona główna 6">
            <a:hlinkClick r:id="" action="ppaction://hlinkshowjump?jump=firstslide" highlightClick="1"/>
          </p:cNvPr>
          <p:cNvSpPr/>
          <p:nvPr/>
        </p:nvSpPr>
        <p:spPr>
          <a:xfrm>
            <a:off x="11475242" y="6510338"/>
            <a:ext cx="204787" cy="180975"/>
          </a:xfrm>
          <a:prstGeom prst="actionButtonHom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zycisk akcji: Do przodu lub Następny 7">
            <a:hlinkClick r:id="" action="ppaction://hlinkshowjump?jump=previousslide" highlightClick="1"/>
          </p:cNvPr>
          <p:cNvSpPr/>
          <p:nvPr/>
        </p:nvSpPr>
        <p:spPr>
          <a:xfrm rot="10800000">
            <a:off x="11275764" y="6510337"/>
            <a:ext cx="175669" cy="180227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3809" y="256412"/>
            <a:ext cx="1798630" cy="427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7334" y="744583"/>
            <a:ext cx="8596668" cy="5296779"/>
          </a:xfrm>
        </p:spPr>
        <p:txBody>
          <a:bodyPr>
            <a:normAutofit/>
          </a:bodyPr>
          <a:lstStyle/>
          <a:p>
            <a:r>
              <a:rPr lang="pl-PL" sz="2200" dirty="0" smtClean="0">
                <a:latin typeface="Calibri" pitchFamily="34" charset="0"/>
              </a:rPr>
              <a:t>Prowadząc zajęcia KMO, należy zapewnić stałe miejsce spotkań.</a:t>
            </a:r>
          </a:p>
          <a:p>
            <a:r>
              <a:rPr lang="pl-PL" sz="2200" dirty="0" smtClean="0">
                <a:latin typeface="Calibri" pitchFamily="34" charset="0"/>
              </a:rPr>
              <a:t>Najlepiej, jeśli klubowicze są gospodarzami w swojej przestrzeni, gdzie mogą zostawić materiały do doświadczeń i późniejsze efekty działań.</a:t>
            </a:r>
          </a:p>
          <a:p>
            <a:r>
              <a:rPr lang="pl-PL" sz="2200" dirty="0" smtClean="0">
                <a:latin typeface="Calibri" pitchFamily="34" charset="0"/>
              </a:rPr>
              <a:t>Miejscem spotkań może być:</a:t>
            </a:r>
          </a:p>
          <a:p>
            <a:pPr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</a:rPr>
              <a:t>Sala lekcyjna</a:t>
            </a:r>
          </a:p>
          <a:p>
            <a:pPr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</a:rPr>
              <a:t>Świetlica środowiskowa</a:t>
            </a:r>
          </a:p>
          <a:p>
            <a:pPr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</a:rPr>
              <a:t>Sala w bibliotece</a:t>
            </a:r>
          </a:p>
          <a:p>
            <a:pPr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</a:rPr>
              <a:t>Sala w domu kultury</a:t>
            </a:r>
          </a:p>
          <a:p>
            <a:pPr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</a:rPr>
              <a:t>Sala przedszkolna</a:t>
            </a:r>
          </a:p>
          <a:p>
            <a:pPr>
              <a:buFont typeface="Arial" pitchFamily="34" charset="0"/>
              <a:buChar char="•"/>
            </a:pPr>
            <a:r>
              <a:rPr lang="pl-PL" sz="2200" dirty="0" smtClean="0">
                <a:latin typeface="Calibri" pitchFamily="34" charset="0"/>
              </a:rPr>
              <a:t>Park, las, boisko, parking podczas zajęć terenowych</a:t>
            </a:r>
          </a:p>
        </p:txBody>
      </p:sp>
      <p:pic>
        <p:nvPicPr>
          <p:cNvPr id="18433" name="Picture 1" descr="F:\KMO\1 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2776" y="2063928"/>
            <a:ext cx="3622767" cy="271707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</p:pic>
      <p:sp>
        <p:nvSpPr>
          <p:cNvPr id="4" name="Przycisk akcji: Do przodu lub Następny 3">
            <a:hlinkClick r:id="" action="ppaction://hlinkshowjump?jump=nextslide" highlightClick="1"/>
          </p:cNvPr>
          <p:cNvSpPr/>
          <p:nvPr/>
        </p:nvSpPr>
        <p:spPr>
          <a:xfrm>
            <a:off x="11706770" y="6510337"/>
            <a:ext cx="175669" cy="180227"/>
          </a:xfrm>
          <a:prstGeom prst="actionButtonForwardNext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zycisk akcji: Strona główna 5">
            <a:hlinkClick r:id="" action="ppaction://hlinkshowjump?jump=firstslide" highlightClick="1"/>
          </p:cNvPr>
          <p:cNvSpPr/>
          <p:nvPr/>
        </p:nvSpPr>
        <p:spPr>
          <a:xfrm>
            <a:off x="11475242" y="6510338"/>
            <a:ext cx="204787" cy="180975"/>
          </a:xfrm>
          <a:prstGeom prst="actionButtonHom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zycisk akcji: Do przodu lub Następny 6">
            <a:hlinkClick r:id="" action="ppaction://hlinkshowjump?jump=previousslide" highlightClick="1"/>
          </p:cNvPr>
          <p:cNvSpPr/>
          <p:nvPr/>
        </p:nvSpPr>
        <p:spPr>
          <a:xfrm rot="10800000">
            <a:off x="11275764" y="6510337"/>
            <a:ext cx="175669" cy="180227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3809" y="256412"/>
            <a:ext cx="1798630" cy="427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7334" y="744583"/>
            <a:ext cx="8596668" cy="5296779"/>
          </a:xfrm>
        </p:spPr>
        <p:txBody>
          <a:bodyPr>
            <a:normAutofit/>
          </a:bodyPr>
          <a:lstStyle/>
          <a:p>
            <a:r>
              <a:rPr lang="pl-PL" sz="2200" dirty="0" smtClean="0">
                <a:latin typeface="Calibri" pitchFamily="34" charset="0"/>
              </a:rPr>
              <a:t>Klubowicze sami przynoszą większość potrzebnych materiałów (plastikowe kubki, rurki do soków, baloniki, wykałaczki, papier, taśmy).</a:t>
            </a:r>
          </a:p>
          <a:p>
            <a:r>
              <a:rPr lang="pl-PL" sz="2200" dirty="0" smtClean="0">
                <a:latin typeface="Calibri" pitchFamily="34" charset="0"/>
              </a:rPr>
              <a:t>Materiały do doświadczeń to najczęściej produkty spożywcze (olej, mąka ziemniaczana, makaron, soda, ocet, płyn do mycia naczyń).</a:t>
            </a:r>
          </a:p>
          <a:p>
            <a:r>
              <a:rPr lang="pl-PL" sz="2200" dirty="0" smtClean="0">
                <a:latin typeface="Calibri" pitchFamily="34" charset="0"/>
              </a:rPr>
              <a:t>Można również pozyskiwać fundusze od Rady Rodziców, Sponsorów </a:t>
            </a:r>
            <a:br>
              <a:rPr lang="pl-PL" sz="2200" dirty="0" smtClean="0">
                <a:latin typeface="Calibri" pitchFamily="34" charset="0"/>
              </a:rPr>
            </a:br>
            <a:r>
              <a:rPr lang="pl-PL" sz="2200" dirty="0" smtClean="0">
                <a:latin typeface="Calibri" pitchFamily="34" charset="0"/>
              </a:rPr>
              <a:t>lub z Organu Prowadzącego.</a:t>
            </a:r>
          </a:p>
          <a:p>
            <a:endParaRPr lang="pl-PL" sz="2200" dirty="0">
              <a:latin typeface="Calibri" pitchFamily="34" charset="0"/>
            </a:endParaRPr>
          </a:p>
        </p:txBody>
      </p:sp>
      <p:pic>
        <p:nvPicPr>
          <p:cNvPr id="19457" name="Picture 1" descr="E:\KMO\7. papier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559" y="3131456"/>
            <a:ext cx="2667545" cy="3556727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</p:pic>
      <p:sp>
        <p:nvSpPr>
          <p:cNvPr id="4" name="Przycisk akcji: Do przodu lub Następny 3">
            <a:hlinkClick r:id="" action="ppaction://hlinkshowjump?jump=nextslide" highlightClick="1"/>
          </p:cNvPr>
          <p:cNvSpPr/>
          <p:nvPr/>
        </p:nvSpPr>
        <p:spPr>
          <a:xfrm>
            <a:off x="11706770" y="6510337"/>
            <a:ext cx="175669" cy="180227"/>
          </a:xfrm>
          <a:prstGeom prst="actionButtonForwardNext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zycisk akcji: Strona główna 5">
            <a:hlinkClick r:id="" action="ppaction://hlinkshowjump?jump=firstslide" highlightClick="1"/>
          </p:cNvPr>
          <p:cNvSpPr/>
          <p:nvPr/>
        </p:nvSpPr>
        <p:spPr>
          <a:xfrm>
            <a:off x="11475242" y="6510338"/>
            <a:ext cx="204787" cy="180975"/>
          </a:xfrm>
          <a:prstGeom prst="actionButtonHome">
            <a:avLst/>
          </a:prstGeom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zycisk akcji: Do przodu lub Następny 6">
            <a:hlinkClick r:id="" action="ppaction://hlinkshowjump?jump=previousslide" highlightClick="1"/>
          </p:cNvPr>
          <p:cNvSpPr/>
          <p:nvPr/>
        </p:nvSpPr>
        <p:spPr>
          <a:xfrm rot="10800000">
            <a:off x="11275764" y="6510337"/>
            <a:ext cx="175669" cy="180227"/>
          </a:xfrm>
          <a:prstGeom prst="actionButtonForwardNext">
            <a:avLst/>
          </a:prstGeom>
          <a:solidFill>
            <a:schemeClr val="accent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0" name="Picture 2" descr="F:\KMO\ania 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6423" y="3122023"/>
            <a:ext cx="4728754" cy="3546566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3809" y="256412"/>
            <a:ext cx="1798630" cy="427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Niestandardowy 1">
      <a:dk1>
        <a:srgbClr val="DD8019"/>
      </a:dk1>
      <a:lt1>
        <a:srgbClr val="194CBD"/>
      </a:lt1>
      <a:dk2>
        <a:srgbClr val="EEECE1"/>
      </a:dk2>
      <a:lt2>
        <a:srgbClr val="EEECE1"/>
      </a:lt2>
      <a:accent1>
        <a:srgbClr val="194CBD"/>
      </a:accent1>
      <a:accent2>
        <a:srgbClr val="EF720B"/>
      </a:accent2>
      <a:accent3>
        <a:srgbClr val="4F6128"/>
      </a:accent3>
      <a:accent4>
        <a:srgbClr val="8064A2"/>
      </a:accent4>
      <a:accent5>
        <a:srgbClr val="4BACC6"/>
      </a:accent5>
      <a:accent6>
        <a:srgbClr val="4EE0F4"/>
      </a:accent6>
      <a:hlink>
        <a:srgbClr val="0000FF"/>
      </a:hlink>
      <a:folHlink>
        <a:srgbClr val="800080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480</TotalTime>
  <Words>449</Words>
  <Application>Microsoft Office PowerPoint</Application>
  <PresentationFormat>Niestandardowy</PresentationFormat>
  <Paragraphs>67</Paragraphs>
  <Slides>17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Faseta</vt:lpstr>
      <vt:lpstr>Każdy Może Odkrywać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Ania</dc:creator>
  <cp:lastModifiedBy>Ania</cp:lastModifiedBy>
  <cp:revision>66</cp:revision>
  <dcterms:created xsi:type="dcterms:W3CDTF">2012-08-15T16:54:36Z</dcterms:created>
  <dcterms:modified xsi:type="dcterms:W3CDTF">2015-03-23T17:48:03Z</dcterms:modified>
</cp:coreProperties>
</file>