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3.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71" r:id="rId3"/>
    <p:sldId id="268" r:id="rId4"/>
    <p:sldId id="266" r:id="rId5"/>
    <p:sldId id="257" r:id="rId6"/>
    <p:sldId id="267" r:id="rId7"/>
    <p:sldId id="272" r:id="rId8"/>
    <p:sldId id="273" r:id="rId9"/>
    <p:sldId id="274" r:id="rId10"/>
    <p:sldId id="259" r:id="rId11"/>
    <p:sldId id="281" r:id="rId12"/>
    <p:sldId id="282" r:id="rId13"/>
    <p:sldId id="262" r:id="rId14"/>
    <p:sldId id="280" r:id="rId15"/>
    <p:sldId id="264" r:id="rId16"/>
    <p:sldId id="276" r:id="rId17"/>
    <p:sldId id="260" r:id="rId18"/>
    <p:sldId id="287" r:id="rId19"/>
    <p:sldId id="261" r:id="rId20"/>
    <p:sldId id="265" r:id="rId21"/>
    <p:sldId id="278" r:id="rId22"/>
    <p:sldId id="289" r:id="rId23"/>
    <p:sldId id="283" r:id="rId24"/>
    <p:sldId id="263" r:id="rId25"/>
    <p:sldId id="284" r:id="rId26"/>
    <p:sldId id="288" r:id="rId27"/>
    <p:sldId id="285" r:id="rId28"/>
    <p:sldId id="269" r:id="rId29"/>
    <p:sldId id="270" r:id="rId30"/>
    <p:sldId id="277" r:id="rId31"/>
    <p:sldId id="290" r:id="rId32"/>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58" autoAdjust="0"/>
    <p:restoredTop sz="78508" autoAdjust="0"/>
  </p:normalViewPr>
  <p:slideViewPr>
    <p:cSldViewPr>
      <p:cViewPr varScale="1">
        <p:scale>
          <a:sx n="57" d="100"/>
          <a:sy n="57" d="100"/>
        </p:scale>
        <p:origin x="-179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0D9D39-1EA0-4BDE-A28A-BAFBC2F79DCC}" type="datetimeFigureOut">
              <a:rPr lang="pl-PL" smtClean="0"/>
              <a:pPr/>
              <a:t>2015-11-21</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D127C1-22AD-46E6-A7AB-2EF094F95DA0}" type="slidenum">
              <a:rPr lang="pl-PL" smtClean="0"/>
              <a:pPr/>
              <a:t>‹#›</a:t>
            </a:fld>
            <a:endParaRPr lang="pl-PL"/>
          </a:p>
        </p:txBody>
      </p:sp>
    </p:spTree>
    <p:extLst>
      <p:ext uri="{BB962C8B-B14F-4D97-AF65-F5344CB8AC3E}">
        <p14:creationId xmlns:p14="http://schemas.microsoft.com/office/powerpoint/2010/main" val="1877391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pl.wikipedia.org/wiki/Gnojka_wytrwa%C5%82a" TargetMode="External"/><Relationship Id="rId3" Type="http://schemas.openxmlformats.org/officeDocument/2006/relationships/hyperlink" Target="https://pl.wikipedia.org/w/index.php?title=Bzyg_pr%C4%85%C5%BCkowany&amp;action=edit&amp;redlink=1" TargetMode="External"/><Relationship Id="rId7" Type="http://schemas.openxmlformats.org/officeDocument/2006/relationships/hyperlink" Target="https://pl.wikipedia.org/w/index.php?title=Wyr%C3%B3wka_l%C5%9Bni%C4%85ca&amp;action=edit&amp;redlink=1"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pl.wikipedia.org/w/index.php?title=Bzyg_brz%C4%99k&amp;action=edit&amp;redlink=1" TargetMode="External"/><Relationship Id="rId5" Type="http://schemas.openxmlformats.org/officeDocument/2006/relationships/hyperlink" Target="https://pl.wikipedia.org/wiki/Trzmiel%C3%B3wka_%C5%82%C4%85kowa" TargetMode="External"/><Relationship Id="rId4" Type="http://schemas.openxmlformats.org/officeDocument/2006/relationships/hyperlink" Target="https://pl.wikipedia.org/wiki/Trzmiel%C3%B3wka_le%C5%9Bna"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smtClean="0"/>
              <a:t>1. Kolaż ogrodu</a:t>
            </a:r>
            <a:endParaRPr lang="pl-PL" dirty="0"/>
          </a:p>
        </p:txBody>
      </p:sp>
      <p:sp>
        <p:nvSpPr>
          <p:cNvPr id="4" name="Symbol zastępczy numeru slajdu 3"/>
          <p:cNvSpPr>
            <a:spLocks noGrp="1"/>
          </p:cNvSpPr>
          <p:nvPr>
            <p:ph type="sldNum" sz="quarter" idx="10"/>
          </p:nvPr>
        </p:nvSpPr>
        <p:spPr/>
        <p:txBody>
          <a:bodyPr/>
          <a:lstStyle/>
          <a:p>
            <a:fld id="{39D127C1-22AD-46E6-A7AB-2EF094F95DA0}" type="slidenum">
              <a:rPr lang="pl-PL" smtClean="0"/>
              <a:pPr/>
              <a:t>1</a:t>
            </a:fld>
            <a:endParaRPr lang="pl-PL" dirty="0"/>
          </a:p>
        </p:txBody>
      </p:sp>
    </p:spTree>
    <p:extLst>
      <p:ext uri="{BB962C8B-B14F-4D97-AF65-F5344CB8AC3E}">
        <p14:creationId xmlns:p14="http://schemas.microsoft.com/office/powerpoint/2010/main" val="181569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39D127C1-22AD-46E6-A7AB-2EF094F95DA0}" type="slidenum">
              <a:rPr lang="pl-PL" smtClean="0"/>
              <a:pPr/>
              <a:t>28</a:t>
            </a:fld>
            <a:endParaRPr lang="pl-PL"/>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smtClean="0"/>
              <a:t>Forum? </a:t>
            </a:r>
            <a:r>
              <a:rPr lang="pl-PL" dirty="0" err="1" smtClean="0"/>
              <a:t>Funpage</a:t>
            </a:r>
            <a:r>
              <a:rPr lang="pl-PL" dirty="0" smtClean="0"/>
              <a:t> na </a:t>
            </a:r>
            <a:r>
              <a:rPr lang="pl-PL" dirty="0" err="1" smtClean="0"/>
              <a:t>fb</a:t>
            </a:r>
            <a:r>
              <a:rPr lang="pl-PL" dirty="0" smtClean="0"/>
              <a:t>? Forma kontaktu</a:t>
            </a:r>
            <a:endParaRPr lang="pl-PL" dirty="0"/>
          </a:p>
        </p:txBody>
      </p:sp>
      <p:sp>
        <p:nvSpPr>
          <p:cNvPr id="4" name="Symbol zastępczy numeru slajdu 3"/>
          <p:cNvSpPr>
            <a:spLocks noGrp="1"/>
          </p:cNvSpPr>
          <p:nvPr>
            <p:ph type="sldNum" sz="quarter" idx="10"/>
          </p:nvPr>
        </p:nvSpPr>
        <p:spPr/>
        <p:txBody>
          <a:bodyPr/>
          <a:lstStyle/>
          <a:p>
            <a:fld id="{39D127C1-22AD-46E6-A7AB-2EF094F95DA0}" type="slidenum">
              <a:rPr lang="pl-PL" smtClean="0"/>
              <a:pPr/>
              <a:t>29</a:t>
            </a:fld>
            <a:endParaRPr lang="pl-PL"/>
          </a:p>
        </p:txBody>
      </p:sp>
    </p:spTree>
    <p:extLst>
      <p:ext uri="{BB962C8B-B14F-4D97-AF65-F5344CB8AC3E}">
        <p14:creationId xmlns:p14="http://schemas.microsoft.com/office/powerpoint/2010/main" val="69675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smtClean="0"/>
              <a:t>Chmura myśli, Schronienie</a:t>
            </a:r>
          </a:p>
          <a:p>
            <a:r>
              <a:rPr lang="pl-PL" dirty="0" smtClean="0"/>
              <a:t>Miejsce rozrodu</a:t>
            </a:r>
          </a:p>
          <a:p>
            <a:r>
              <a:rPr lang="pl-PL" dirty="0" smtClean="0"/>
              <a:t>Miejsce zimowania</a:t>
            </a:r>
          </a:p>
          <a:p>
            <a:r>
              <a:rPr lang="pl-PL" dirty="0" smtClean="0"/>
              <a:t>Ciągłość korytarzy ekologicznych</a:t>
            </a:r>
          </a:p>
          <a:p>
            <a:r>
              <a:rPr lang="pl-PL" dirty="0" smtClean="0"/>
              <a:t>Naturalny pokarm</a:t>
            </a:r>
          </a:p>
          <a:p>
            <a:r>
              <a:rPr lang="pl-PL" dirty="0" smtClean="0"/>
              <a:t>Woda (poidełko)</a:t>
            </a:r>
          </a:p>
          <a:p>
            <a:endParaRPr lang="pl-PL" dirty="0"/>
          </a:p>
        </p:txBody>
      </p:sp>
      <p:sp>
        <p:nvSpPr>
          <p:cNvPr id="4" name="Symbol zastępczy numeru slajdu 3"/>
          <p:cNvSpPr>
            <a:spLocks noGrp="1"/>
          </p:cNvSpPr>
          <p:nvPr>
            <p:ph type="sldNum" sz="quarter" idx="10"/>
          </p:nvPr>
        </p:nvSpPr>
        <p:spPr/>
        <p:txBody>
          <a:bodyPr/>
          <a:lstStyle/>
          <a:p>
            <a:fld id="{39D127C1-22AD-46E6-A7AB-2EF094F95DA0}" type="slidenum">
              <a:rPr lang="pl-PL" smtClean="0"/>
              <a:pPr/>
              <a:t>4</a:t>
            </a:fld>
            <a:endParaRPr lang="pl-PL" dirty="0"/>
          </a:p>
        </p:txBody>
      </p:sp>
    </p:spTree>
    <p:extLst>
      <p:ext uri="{BB962C8B-B14F-4D97-AF65-F5344CB8AC3E}">
        <p14:creationId xmlns:p14="http://schemas.microsoft.com/office/powerpoint/2010/main" val="3852057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smtClean="0"/>
              <a:t>(</a:t>
            </a:r>
            <a:r>
              <a:rPr lang="pl-PL" dirty="0" err="1" smtClean="0"/>
              <a:t>koewolucja</a:t>
            </a:r>
            <a:r>
              <a:rPr lang="pl-PL" dirty="0" smtClean="0"/>
              <a:t> z rodzimymi gatunkami zwierząt)</a:t>
            </a:r>
          </a:p>
          <a:p>
            <a:endParaRPr lang="pl-PL" dirty="0"/>
          </a:p>
        </p:txBody>
      </p:sp>
      <p:sp>
        <p:nvSpPr>
          <p:cNvPr id="4" name="Symbol zastępczy numeru slajdu 3"/>
          <p:cNvSpPr>
            <a:spLocks noGrp="1"/>
          </p:cNvSpPr>
          <p:nvPr>
            <p:ph type="sldNum" sz="quarter" idx="10"/>
          </p:nvPr>
        </p:nvSpPr>
        <p:spPr/>
        <p:txBody>
          <a:bodyPr/>
          <a:lstStyle/>
          <a:p>
            <a:fld id="{39D127C1-22AD-46E6-A7AB-2EF094F95DA0}" type="slidenum">
              <a:rPr lang="pl-PL" smtClean="0"/>
              <a:pPr/>
              <a:t>9</a:t>
            </a:fld>
            <a:endParaRPr lang="pl-PL"/>
          </a:p>
        </p:txBody>
      </p:sp>
    </p:spTree>
    <p:extLst>
      <p:ext uri="{BB962C8B-B14F-4D97-AF65-F5344CB8AC3E}">
        <p14:creationId xmlns:p14="http://schemas.microsoft.com/office/powerpoint/2010/main" val="497899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sz="1200" kern="1200" dirty="0" smtClean="0">
                <a:solidFill>
                  <a:schemeClr val="tx1"/>
                </a:solidFill>
                <a:latin typeface="+mn-lt"/>
                <a:ea typeface="+mn-ea"/>
                <a:cs typeface="+mn-cs"/>
              </a:rPr>
              <a:t>W naszej strefie klimatycznej owady zapylają aż 80% gatunków roślin, z czego większość to rośliny wykorzystywane w rolnictwie. W tej grupie znajdują się najbardziej wartościowe i kluczowe dla naszej diety produkty, czyli owoce i warzywa, a także wiele roślin paszowych wykorzystywanych przy produkcji mięsa i mleka. </a:t>
            </a:r>
          </a:p>
          <a:p>
            <a:r>
              <a:rPr lang="pl-PL" sz="1200" kern="1200" dirty="0" smtClean="0">
                <a:solidFill>
                  <a:schemeClr val="tx1"/>
                </a:solidFill>
                <a:latin typeface="+mn-lt"/>
                <a:ea typeface="+mn-ea"/>
                <a:cs typeface="+mn-cs"/>
              </a:rPr>
              <a:t>Owady zapylające kształtują również różnorodność biologiczną. Bez nich wiele gatunków roślin nie wydawałaby owoców i nasion lub ilość ta byłaby niewielka. Ponadto, wyginięcie jednej z grup zwierząt zapylających spowodowałoby wyginięcie pewnych gatunków roślin, które są przez nie zapylane, np.: wyginięcie trzmieli spowodowałaby wyginięcie tojadów oraz koniczyny czerwonej.</a:t>
            </a:r>
          </a:p>
          <a:p>
            <a:r>
              <a:rPr lang="pl-PL" sz="1200" b="1" kern="1200" dirty="0" smtClean="0">
                <a:solidFill>
                  <a:schemeClr val="tx1"/>
                </a:solidFill>
                <a:latin typeface="+mn-lt"/>
                <a:ea typeface="+mn-ea"/>
                <a:cs typeface="+mn-cs"/>
              </a:rPr>
              <a:t>Jeżeli zabraknie lub zostanie poważnie ograniczona liczba owadów zapylających, to straty w gospodarce i przyrodzie będą prawdopodobnie nieodwracalne, a  koszty tego zjawiska okażą się bardzo wysokie.</a:t>
            </a:r>
            <a:endParaRPr lang="pl-PL" sz="1200" kern="1200" dirty="0" smtClean="0">
              <a:solidFill>
                <a:schemeClr val="tx1"/>
              </a:solidFill>
              <a:latin typeface="+mn-lt"/>
              <a:ea typeface="+mn-ea"/>
              <a:cs typeface="+mn-cs"/>
            </a:endParaRPr>
          </a:p>
          <a:p>
            <a:endParaRPr lang="pl-PL" dirty="0"/>
          </a:p>
        </p:txBody>
      </p:sp>
      <p:sp>
        <p:nvSpPr>
          <p:cNvPr id="4" name="Symbol zastępczy numeru slajdu 3"/>
          <p:cNvSpPr>
            <a:spLocks noGrp="1"/>
          </p:cNvSpPr>
          <p:nvPr>
            <p:ph type="sldNum" sz="quarter" idx="10"/>
          </p:nvPr>
        </p:nvSpPr>
        <p:spPr/>
        <p:txBody>
          <a:bodyPr/>
          <a:lstStyle/>
          <a:p>
            <a:fld id="{39D127C1-22AD-46E6-A7AB-2EF094F95DA0}" type="slidenum">
              <a:rPr lang="pl-PL" smtClean="0"/>
              <a:pPr/>
              <a:t>10</a:t>
            </a:fld>
            <a:endParaRPr lang="pl-P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dirty="0" smtClean="0"/>
              <a:t>W Polsce występują m.in.: </a:t>
            </a:r>
            <a:r>
              <a:rPr lang="pl-PL" dirty="0" err="1" smtClean="0">
                <a:hlinkClick r:id="rId3" tooltip="Bzyg prążkowany (strona nie istnieje)"/>
              </a:rPr>
              <a:t>bzyg</a:t>
            </a:r>
            <a:r>
              <a:rPr lang="pl-PL" dirty="0" smtClean="0">
                <a:hlinkClick r:id="rId3" tooltip="Bzyg prążkowany (strona nie istnieje)"/>
              </a:rPr>
              <a:t> prążkowany</a:t>
            </a:r>
            <a:r>
              <a:rPr lang="pl-PL" dirty="0" smtClean="0"/>
              <a:t> (</a:t>
            </a:r>
            <a:r>
              <a:rPr lang="pl-PL" i="1" dirty="0" err="1" smtClean="0"/>
              <a:t>Episyrphus</a:t>
            </a:r>
            <a:r>
              <a:rPr lang="pl-PL" i="1" dirty="0" smtClean="0"/>
              <a:t> </a:t>
            </a:r>
            <a:r>
              <a:rPr lang="pl-PL" i="1" dirty="0" err="1" smtClean="0"/>
              <a:t>balteatus</a:t>
            </a:r>
            <a:r>
              <a:rPr lang="pl-PL" dirty="0" smtClean="0"/>
              <a:t>), </a:t>
            </a:r>
            <a:r>
              <a:rPr lang="pl-PL" dirty="0" smtClean="0">
                <a:hlinkClick r:id="rId4" tooltip="Trzmielówka leśna"/>
              </a:rPr>
              <a:t>trzmielówka leśna</a:t>
            </a:r>
            <a:r>
              <a:rPr lang="pl-PL" dirty="0" smtClean="0"/>
              <a:t> (</a:t>
            </a:r>
            <a:r>
              <a:rPr lang="pl-PL" i="1" dirty="0" err="1" smtClean="0"/>
              <a:t>Volucella</a:t>
            </a:r>
            <a:r>
              <a:rPr lang="pl-PL" i="1" dirty="0" smtClean="0"/>
              <a:t> </a:t>
            </a:r>
            <a:r>
              <a:rPr lang="pl-PL" i="1" dirty="0" err="1" smtClean="0"/>
              <a:t>pellucens</a:t>
            </a:r>
            <a:r>
              <a:rPr lang="pl-PL" dirty="0" smtClean="0"/>
              <a:t>), </a:t>
            </a:r>
            <a:r>
              <a:rPr lang="pl-PL" dirty="0" smtClean="0">
                <a:hlinkClick r:id="rId5" tooltip="Trzmielówka łąkowa"/>
              </a:rPr>
              <a:t>trzmielówka łąkowa</a:t>
            </a:r>
            <a:r>
              <a:rPr lang="pl-PL" dirty="0" smtClean="0"/>
              <a:t> (</a:t>
            </a:r>
            <a:r>
              <a:rPr lang="pl-PL" i="1" dirty="0" err="1" smtClean="0"/>
              <a:t>Volucella</a:t>
            </a:r>
            <a:r>
              <a:rPr lang="pl-PL" i="1" dirty="0" smtClean="0"/>
              <a:t> </a:t>
            </a:r>
            <a:r>
              <a:rPr lang="pl-PL" i="1" dirty="0" err="1" smtClean="0"/>
              <a:t>bombylans</a:t>
            </a:r>
            <a:r>
              <a:rPr lang="pl-PL" dirty="0" smtClean="0"/>
              <a:t>), </a:t>
            </a:r>
            <a:r>
              <a:rPr lang="pl-PL" dirty="0" err="1" smtClean="0">
                <a:hlinkClick r:id="rId6" tooltip="Bzyg brzęk (strona nie istnieje)"/>
              </a:rPr>
              <a:t>bzyg</a:t>
            </a:r>
            <a:r>
              <a:rPr lang="pl-PL" dirty="0" smtClean="0">
                <a:hlinkClick r:id="rId6" tooltip="Bzyg brzęk (strona nie istnieje)"/>
              </a:rPr>
              <a:t> brzęk</a:t>
            </a:r>
            <a:r>
              <a:rPr lang="pl-PL" dirty="0" smtClean="0"/>
              <a:t> (</a:t>
            </a:r>
            <a:r>
              <a:rPr lang="pl-PL" i="1" dirty="0" err="1" smtClean="0"/>
              <a:t>Scaeva</a:t>
            </a:r>
            <a:r>
              <a:rPr lang="pl-PL" i="1" dirty="0" smtClean="0"/>
              <a:t> </a:t>
            </a:r>
            <a:r>
              <a:rPr lang="pl-PL" i="1" dirty="0" err="1" smtClean="0"/>
              <a:t>pyrastri</a:t>
            </a:r>
            <a:r>
              <a:rPr lang="pl-PL" dirty="0" smtClean="0"/>
              <a:t>), </a:t>
            </a:r>
            <a:r>
              <a:rPr lang="pl-PL" dirty="0" err="1" smtClean="0">
                <a:hlinkClick r:id="rId7" tooltip="Wyrówka lśniąca (strona nie istnieje)"/>
              </a:rPr>
              <a:t>wyrówka</a:t>
            </a:r>
            <a:r>
              <a:rPr lang="pl-PL" dirty="0" smtClean="0">
                <a:hlinkClick r:id="rId7" tooltip="Wyrówka lśniąca (strona nie istnieje)"/>
              </a:rPr>
              <a:t> lśniąca</a:t>
            </a:r>
            <a:r>
              <a:rPr lang="pl-PL" dirty="0" smtClean="0"/>
              <a:t> (</a:t>
            </a:r>
            <a:r>
              <a:rPr lang="pl-PL" i="1" dirty="0" err="1" smtClean="0"/>
              <a:t>Cheilosia</a:t>
            </a:r>
            <a:r>
              <a:rPr lang="pl-PL" i="1" dirty="0" smtClean="0"/>
              <a:t> </a:t>
            </a:r>
            <a:r>
              <a:rPr lang="pl-PL" i="1" dirty="0" err="1" smtClean="0"/>
              <a:t>variabilis</a:t>
            </a:r>
            <a:r>
              <a:rPr lang="pl-PL" dirty="0" smtClean="0"/>
              <a:t>), </a:t>
            </a:r>
            <a:r>
              <a:rPr lang="pl-PL" i="1" dirty="0" err="1" smtClean="0"/>
              <a:t>Helophilus</a:t>
            </a:r>
            <a:r>
              <a:rPr lang="pl-PL" i="1" dirty="0" smtClean="0"/>
              <a:t> </a:t>
            </a:r>
            <a:r>
              <a:rPr lang="pl-PL" i="1" dirty="0" err="1" smtClean="0"/>
              <a:t>pendulus</a:t>
            </a:r>
            <a:r>
              <a:rPr lang="pl-PL" dirty="0" smtClean="0"/>
              <a:t> i </a:t>
            </a:r>
            <a:r>
              <a:rPr lang="pl-PL" dirty="0" smtClean="0">
                <a:hlinkClick r:id="rId8" tooltip="Gnojka wytrwała"/>
              </a:rPr>
              <a:t>gnojka wytrwała</a:t>
            </a:r>
            <a:r>
              <a:rPr lang="pl-PL" dirty="0" smtClean="0"/>
              <a:t> (</a:t>
            </a:r>
            <a:r>
              <a:rPr lang="pl-PL" i="1" dirty="0" err="1" smtClean="0"/>
              <a:t>Eristalis</a:t>
            </a:r>
            <a:r>
              <a:rPr lang="pl-PL" i="1" dirty="0" smtClean="0"/>
              <a:t> </a:t>
            </a:r>
            <a:r>
              <a:rPr lang="pl-PL" i="1" dirty="0" err="1" smtClean="0"/>
              <a:t>tenax</a:t>
            </a:r>
            <a:r>
              <a:rPr lang="pl-PL" dirty="0" smtClean="0"/>
              <a:t>). Larwy są drapieżne (zjadają mszyce) lub roślinożerne. Dorosłe żywią się sokami roślin, nektarem i spadzią. </a:t>
            </a:r>
          </a:p>
          <a:p>
            <a:pPr marL="0" marR="0" indent="0" algn="l" defTabSz="914400" rtl="0" eaLnBrk="1" fontAlgn="auto" latinLnBrk="0" hangingPunct="1">
              <a:lnSpc>
                <a:spcPct val="100000"/>
              </a:lnSpc>
              <a:spcBef>
                <a:spcPts val="0"/>
              </a:spcBef>
              <a:spcAft>
                <a:spcPts val="0"/>
              </a:spcAft>
              <a:buClrTx/>
              <a:buSzTx/>
              <a:buFontTx/>
              <a:buNone/>
              <a:tabLst/>
              <a:defRPr/>
            </a:pPr>
            <a:endParaRPr lang="pl-PL" dirty="0" smtClean="0"/>
          </a:p>
          <a:p>
            <a:endParaRPr lang="pl-PL" dirty="0"/>
          </a:p>
        </p:txBody>
      </p:sp>
      <p:sp>
        <p:nvSpPr>
          <p:cNvPr id="4" name="Symbol zastępczy numeru slajdu 3"/>
          <p:cNvSpPr>
            <a:spLocks noGrp="1"/>
          </p:cNvSpPr>
          <p:nvPr>
            <p:ph type="sldNum" sz="quarter" idx="10"/>
          </p:nvPr>
        </p:nvSpPr>
        <p:spPr/>
        <p:txBody>
          <a:bodyPr/>
          <a:lstStyle/>
          <a:p>
            <a:fld id="{39D127C1-22AD-46E6-A7AB-2EF094F95DA0}" type="slidenum">
              <a:rPr lang="pl-PL" smtClean="0"/>
              <a:pPr/>
              <a:t>11</a:t>
            </a:fld>
            <a:endParaRPr lang="pl-P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39D127C1-22AD-46E6-A7AB-2EF094F95DA0}" type="slidenum">
              <a:rPr lang="pl-PL" smtClean="0"/>
              <a:pPr/>
              <a:t>12</a:t>
            </a:fld>
            <a:endParaRPr lang="pl-P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39D127C1-22AD-46E6-A7AB-2EF094F95DA0}" type="slidenum">
              <a:rPr lang="pl-PL" smtClean="0"/>
              <a:pPr/>
              <a:t>14</a:t>
            </a:fld>
            <a:endParaRPr lang="pl-PL"/>
          </a:p>
        </p:txBody>
      </p:sp>
    </p:spTree>
    <p:extLst>
      <p:ext uri="{BB962C8B-B14F-4D97-AF65-F5344CB8AC3E}">
        <p14:creationId xmlns:p14="http://schemas.microsoft.com/office/powerpoint/2010/main" val="148273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39D127C1-22AD-46E6-A7AB-2EF094F95DA0}" type="slidenum">
              <a:rPr lang="pl-PL" smtClean="0"/>
              <a:pPr/>
              <a:t>18</a:t>
            </a:fld>
            <a:endParaRPr lang="pl-PL"/>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i="1" dirty="0" smtClean="0"/>
              <a:t>Wszystkożerny. Skorek jest pogromcą mszyc, ale też jaj i larw szkodliwych motyli. Zjada również wyrządzające duże szkody roztocza – przędziorki. W ciągu jednej nocy bardzo skrupulatnie przeczesuje swój rewir, zjadając do 200 mszyc. Redukuje również obecność grzybni mączniaków. Trzeba mieć jednak świadomość, że kiedy zabraknie pokarmu zwierzęcego, skorki odżywiają się miękkimi częściami roś-lin – liśćmi, kwiatami, owocami. Bywa, że zjadają pąki drzew, dziurawią liście roślin czy wgryzają się w owoce. Można jednak temu zapobiec w porę, wynosząc poza ogród wystawione wcześniej dla skorków kryjówki. </a:t>
            </a:r>
            <a:endParaRPr lang="pl-PL" dirty="0"/>
          </a:p>
        </p:txBody>
      </p:sp>
      <p:sp>
        <p:nvSpPr>
          <p:cNvPr id="4" name="Symbol zastępczy numeru slajdu 3"/>
          <p:cNvSpPr>
            <a:spLocks noGrp="1"/>
          </p:cNvSpPr>
          <p:nvPr>
            <p:ph type="sldNum" sz="quarter" idx="10"/>
          </p:nvPr>
        </p:nvSpPr>
        <p:spPr/>
        <p:txBody>
          <a:bodyPr/>
          <a:lstStyle/>
          <a:p>
            <a:fld id="{39D127C1-22AD-46E6-A7AB-2EF094F95DA0}" type="slidenum">
              <a:rPr lang="pl-PL" smtClean="0"/>
              <a:pPr/>
              <a:t>20</a:t>
            </a:fld>
            <a:endParaRPr lang="pl-P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33C6E682-F1EF-478A-818F-1208407D7F17}" type="datetimeFigureOut">
              <a:rPr lang="pl-PL" smtClean="0"/>
              <a:pPr/>
              <a:t>2015-11-21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3A16F9A6-CF90-4587-BF5B-FBD2A10AB726}" type="slidenum">
              <a:rPr lang="pl-PL" smtClean="0"/>
              <a:pPr/>
              <a:t>‹#›</a:t>
            </a:fld>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33C6E682-F1EF-478A-818F-1208407D7F17}" type="datetimeFigureOut">
              <a:rPr lang="pl-PL" smtClean="0"/>
              <a:pPr/>
              <a:t>2015-11-21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3A16F9A6-CF90-4587-BF5B-FBD2A10AB726}" type="slidenum">
              <a:rPr lang="pl-PL" smtClean="0"/>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33C6E682-F1EF-478A-818F-1208407D7F17}" type="datetimeFigureOut">
              <a:rPr lang="pl-PL" smtClean="0"/>
              <a:pPr/>
              <a:t>2015-11-21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3A16F9A6-CF90-4587-BF5B-FBD2A10AB726}" type="slidenum">
              <a:rPr lang="pl-PL" smtClean="0"/>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33C6E682-F1EF-478A-818F-1208407D7F17}" type="datetimeFigureOut">
              <a:rPr lang="pl-PL" smtClean="0"/>
              <a:pPr/>
              <a:t>2015-11-21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3A16F9A6-CF90-4587-BF5B-FBD2A10AB726}" type="slidenum">
              <a:rPr lang="pl-PL" smtClean="0"/>
              <a:pPr/>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33C6E682-F1EF-478A-818F-1208407D7F17}" type="datetimeFigureOut">
              <a:rPr lang="pl-PL" smtClean="0"/>
              <a:pPr/>
              <a:t>2015-11-21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3A16F9A6-CF90-4587-BF5B-FBD2A10AB726}" type="slidenum">
              <a:rPr lang="pl-PL" smtClean="0"/>
              <a:pPr/>
              <a:t>‹#›</a:t>
            </a:fld>
            <a:endParaRPr lang="pl-P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33C6E682-F1EF-478A-818F-1208407D7F17}" type="datetimeFigureOut">
              <a:rPr lang="pl-PL" smtClean="0"/>
              <a:pPr/>
              <a:t>2015-11-21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3A16F9A6-CF90-4587-BF5B-FBD2A10AB726}" type="slidenum">
              <a:rPr lang="pl-PL" smtClean="0"/>
              <a:pPr/>
              <a:t>‹#›</a:t>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33C6E682-F1EF-478A-818F-1208407D7F17}" type="datetimeFigureOut">
              <a:rPr lang="pl-PL" smtClean="0"/>
              <a:pPr/>
              <a:t>2015-11-21</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3A16F9A6-CF90-4587-BF5B-FBD2A10AB726}" type="slidenum">
              <a:rPr lang="pl-PL" smtClean="0"/>
              <a:pPr/>
              <a:t>‹#›</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33C6E682-F1EF-478A-818F-1208407D7F17}" type="datetimeFigureOut">
              <a:rPr lang="pl-PL" smtClean="0"/>
              <a:pPr/>
              <a:t>2015-11-21</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3A16F9A6-CF90-4587-BF5B-FBD2A10AB726}" type="slidenum">
              <a:rPr lang="pl-PL" smtClean="0"/>
              <a:pPr/>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33C6E682-F1EF-478A-818F-1208407D7F17}" type="datetimeFigureOut">
              <a:rPr lang="pl-PL" smtClean="0"/>
              <a:pPr/>
              <a:t>2015-11-21</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3A16F9A6-CF90-4587-BF5B-FBD2A10AB726}" type="slidenum">
              <a:rPr lang="pl-PL" smtClean="0"/>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33C6E682-F1EF-478A-818F-1208407D7F17}" type="datetimeFigureOut">
              <a:rPr lang="pl-PL" smtClean="0"/>
              <a:pPr/>
              <a:t>2015-11-21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3A16F9A6-CF90-4587-BF5B-FBD2A10AB726}" type="slidenum">
              <a:rPr lang="pl-PL" smtClean="0"/>
              <a:pPr/>
              <a:t>‹#›</a:t>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33C6E682-F1EF-478A-818F-1208407D7F17}" type="datetimeFigureOut">
              <a:rPr lang="pl-PL" smtClean="0"/>
              <a:pPr/>
              <a:t>2015-11-21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3A16F9A6-CF90-4587-BF5B-FBD2A10AB726}" type="slidenum">
              <a:rPr lang="pl-PL" smtClean="0"/>
              <a:pPr/>
              <a:t>‹#›</a:t>
            </a:fld>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C6E682-F1EF-478A-818F-1208407D7F17}" type="datetimeFigureOut">
              <a:rPr lang="pl-PL" smtClean="0"/>
              <a:pPr/>
              <a:t>2015-11-21</a:t>
            </a:fld>
            <a:endParaRPr lang="pl-PL"/>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16F9A6-CF90-4587-BF5B-FBD2A10AB726}" type="slidenum">
              <a:rPr lang="pl-PL" smtClean="0"/>
              <a:pPr/>
              <a:t>‹#›</a:t>
            </a:fld>
            <a:endParaRPr lang="pl-P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1.jpe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hemeOverride" Target="../theme/themeOverride3.xml"/><Relationship Id="rId5" Type="http://schemas.openxmlformats.org/officeDocument/2006/relationships/image" Target="../media/image1.jpe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kumak.waw.pl/" TargetMode="External"/><Relationship Id="rId2" Type="http://schemas.openxmlformats.org/officeDocument/2006/relationships/hyperlink" Target="mailto:akademia@kumak.waw.pl" TargetMode="Externa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hyperlink" Target="http://www.przyrodniczeazyle.p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notesSlide" Target="../notesSlides/notesSlide3.xml"/><Relationship Id="rId7"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jpeg"/><Relationship Id="rId9"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395536" y="332657"/>
            <a:ext cx="7772400" cy="1484090"/>
          </a:xfrm>
        </p:spPr>
        <p:txBody>
          <a:bodyPr/>
          <a:lstStyle/>
          <a:p>
            <a:r>
              <a:rPr lang="pl-PL" b="1" dirty="0" smtClean="0">
                <a:solidFill>
                  <a:srgbClr val="FF0000"/>
                </a:solidFill>
              </a:rPr>
              <a:t>Przyrodnicze azyle</a:t>
            </a:r>
            <a:endParaRPr lang="pl-PL" b="1" dirty="0">
              <a:solidFill>
                <a:srgbClr val="FF0000"/>
              </a:solidFill>
            </a:endParaRPr>
          </a:p>
        </p:txBody>
      </p:sp>
      <p:sp>
        <p:nvSpPr>
          <p:cNvPr id="3" name="Podtytuł 2"/>
          <p:cNvSpPr>
            <a:spLocks noGrp="1"/>
          </p:cNvSpPr>
          <p:nvPr>
            <p:ph type="subTitle" idx="1"/>
          </p:nvPr>
        </p:nvSpPr>
        <p:spPr>
          <a:xfrm>
            <a:off x="3635896" y="5949280"/>
            <a:ext cx="3560440" cy="553616"/>
          </a:xfrm>
        </p:spPr>
        <p:txBody>
          <a:bodyPr>
            <a:normAutofit fontScale="85000" lnSpcReduction="10000"/>
          </a:bodyPr>
          <a:lstStyle/>
          <a:p>
            <a:r>
              <a:rPr lang="pl-PL" b="1" dirty="0" smtClean="0"/>
              <a:t>          Anna Piotrowska</a:t>
            </a:r>
            <a:endParaRPr lang="pl-PL" b="1" dirty="0"/>
          </a:p>
        </p:txBody>
      </p:sp>
      <p:pic>
        <p:nvPicPr>
          <p:cNvPr id="2050" name="Picture 2" descr="C:\Users\Ania\Desktop\kumak_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1436" y="11088"/>
            <a:ext cx="2185294" cy="1689720"/>
          </a:xfrm>
          <a:prstGeom prst="rect">
            <a:avLst/>
          </a:prstGeom>
          <a:noFill/>
          <a:extLst>
            <a:ext uri="{909E8E84-426E-40DD-AFC4-6F175D3DCCD1}">
              <a14:hiddenFill xmlns:a14="http://schemas.microsoft.com/office/drawing/2010/main">
                <a:solidFill>
                  <a:srgbClr val="FFFFFF"/>
                </a:solidFill>
              </a14:hiddenFill>
            </a:ext>
          </a:extLst>
        </p:spPr>
      </p:pic>
      <p:pic>
        <p:nvPicPr>
          <p:cNvPr id="24577" name="Picture 1" descr="D:\ulotki i mat. promocyjne\materiały promocyjne\poster\zdjęcia\słonecznik ozdobny\słonecznik ozdobny_eb (3).JPG"/>
          <p:cNvPicPr>
            <a:picLocks noChangeAspect="1" noChangeArrowheads="1"/>
          </p:cNvPicPr>
          <p:nvPr/>
        </p:nvPicPr>
        <p:blipFill>
          <a:blip r:embed="rId4" cstate="print"/>
          <a:srcRect/>
          <a:stretch>
            <a:fillRect/>
          </a:stretch>
        </p:blipFill>
        <p:spPr bwMode="auto">
          <a:xfrm>
            <a:off x="1403648" y="1700808"/>
            <a:ext cx="5544616" cy="4158462"/>
          </a:xfrm>
          <a:prstGeom prst="rect">
            <a:avLst/>
          </a:prstGeom>
          <a:noFill/>
          <a:ln w="28575">
            <a:solidFill>
              <a:schemeClr val="tx1">
                <a:alpha val="85000"/>
              </a:schemeClr>
            </a:solidFill>
          </a:ln>
        </p:spPr>
      </p:pic>
      <p:sp>
        <p:nvSpPr>
          <p:cNvPr id="6" name="pole tekstowe 5"/>
          <p:cNvSpPr txBox="1"/>
          <p:nvPr/>
        </p:nvSpPr>
        <p:spPr>
          <a:xfrm>
            <a:off x="1403648" y="5517232"/>
            <a:ext cx="2160240" cy="369332"/>
          </a:xfrm>
          <a:prstGeom prst="rect">
            <a:avLst/>
          </a:prstGeom>
          <a:noFill/>
        </p:spPr>
        <p:txBody>
          <a:bodyPr wrap="square" rtlCol="0">
            <a:spAutoFit/>
          </a:bodyPr>
          <a:lstStyle/>
          <a:p>
            <a:r>
              <a:rPr lang="pl-PL" dirty="0" smtClean="0">
                <a:solidFill>
                  <a:schemeClr val="bg1"/>
                </a:solidFill>
              </a:rPr>
              <a:t>Fot. Emilia </a:t>
            </a:r>
            <a:r>
              <a:rPr lang="pl-PL" dirty="0" err="1" smtClean="0">
                <a:solidFill>
                  <a:schemeClr val="bg1"/>
                </a:solidFill>
              </a:rPr>
              <a:t>Bylicka</a:t>
            </a:r>
            <a:endParaRPr lang="pl-PL"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solidFill>
                  <a:srgbClr val="FF0000"/>
                </a:solidFill>
              </a:rPr>
              <a:t>OWADY</a:t>
            </a:r>
            <a:endParaRPr lang="pl-PL" dirty="0">
              <a:solidFill>
                <a:srgbClr val="FF0000"/>
              </a:solidFill>
            </a:endParaRPr>
          </a:p>
        </p:txBody>
      </p:sp>
      <p:sp>
        <p:nvSpPr>
          <p:cNvPr id="3" name="Symbol zastępczy zawartości 2"/>
          <p:cNvSpPr>
            <a:spLocks noGrp="1"/>
          </p:cNvSpPr>
          <p:nvPr>
            <p:ph idx="1"/>
          </p:nvPr>
        </p:nvSpPr>
        <p:spPr>
          <a:xfrm>
            <a:off x="467544" y="1844824"/>
            <a:ext cx="8229600" cy="4525963"/>
          </a:xfrm>
        </p:spPr>
        <p:txBody>
          <a:bodyPr>
            <a:normAutofit/>
          </a:bodyPr>
          <a:lstStyle/>
          <a:p>
            <a:r>
              <a:rPr lang="pl-PL" dirty="0" smtClean="0"/>
              <a:t>owady zapylające: muchówki, błonkówki, motyle dzienne i nocne, niektóre chrząszcze oraz przylżeńce. </a:t>
            </a:r>
          </a:p>
          <a:p>
            <a:r>
              <a:rPr lang="pl-PL" dirty="0" smtClean="0"/>
              <a:t>owady zapylają aż 80% gatunków roślin</a:t>
            </a:r>
          </a:p>
          <a:p>
            <a:r>
              <a:rPr lang="pl-PL" dirty="0" smtClean="0"/>
              <a:t>Około 30 tyś. gatunków owadów </a:t>
            </a:r>
            <a:r>
              <a:rPr lang="pl-PL" smtClean="0"/>
              <a:t>w Polsce</a:t>
            </a:r>
            <a:endParaRPr lang="pl-PL" dirty="0" smtClean="0"/>
          </a:p>
          <a:p>
            <a:endParaRPr lang="pl-PL" dirty="0"/>
          </a:p>
        </p:txBody>
      </p:sp>
      <p:pic>
        <p:nvPicPr>
          <p:cNvPr id="4" name="Picture 2" descr="C:\Users\Ania\Desktop\kumak_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1436" y="11088"/>
            <a:ext cx="2185294" cy="16897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solidFill>
                  <a:srgbClr val="FF0000"/>
                </a:solidFill>
              </a:rPr>
              <a:t>OWADY</a:t>
            </a:r>
            <a:endParaRPr lang="pl-PL" dirty="0"/>
          </a:p>
        </p:txBody>
      </p:sp>
      <p:sp>
        <p:nvSpPr>
          <p:cNvPr id="3" name="Symbol zastępczy zawartości 2"/>
          <p:cNvSpPr>
            <a:spLocks noGrp="1"/>
          </p:cNvSpPr>
          <p:nvPr>
            <p:ph idx="1"/>
          </p:nvPr>
        </p:nvSpPr>
        <p:spPr>
          <a:xfrm>
            <a:off x="467544" y="1628800"/>
            <a:ext cx="8229600" cy="4281339"/>
          </a:xfrm>
        </p:spPr>
        <p:txBody>
          <a:bodyPr>
            <a:normAutofit/>
          </a:bodyPr>
          <a:lstStyle/>
          <a:p>
            <a:r>
              <a:rPr lang="pl-PL" b="1" dirty="0" err="1" smtClean="0"/>
              <a:t>Bzygowate</a:t>
            </a:r>
            <a:r>
              <a:rPr lang="pl-PL" b="1" dirty="0" smtClean="0"/>
              <a:t>, </a:t>
            </a:r>
            <a:r>
              <a:rPr lang="pl-PL" b="1" dirty="0" err="1" smtClean="0"/>
              <a:t>bzygi</a:t>
            </a:r>
            <a:r>
              <a:rPr lang="pl-PL" dirty="0" smtClean="0"/>
              <a:t> (</a:t>
            </a:r>
            <a:r>
              <a:rPr lang="pl-PL" dirty="0" err="1" smtClean="0"/>
              <a:t>Syrphidae</a:t>
            </a:r>
            <a:r>
              <a:rPr lang="pl-PL" dirty="0" smtClean="0"/>
              <a:t>) – rodzina owadów z rzędu muchówek z wyglądu podobnych często do os, pszczół lub trzmieli. </a:t>
            </a:r>
            <a:endParaRPr lang="pl-PL" dirty="0"/>
          </a:p>
        </p:txBody>
      </p:sp>
      <p:pic>
        <p:nvPicPr>
          <p:cNvPr id="4" name="Picture 2" descr="C:\Users\Ania\Desktop\kumak_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1436" y="11088"/>
            <a:ext cx="2185294" cy="1689720"/>
          </a:xfrm>
          <a:prstGeom prst="rect">
            <a:avLst/>
          </a:prstGeom>
          <a:noFill/>
          <a:extLst>
            <a:ext uri="{909E8E84-426E-40DD-AFC4-6F175D3DCCD1}">
              <a14:hiddenFill xmlns:a14="http://schemas.microsoft.com/office/drawing/2010/main">
                <a:solidFill>
                  <a:srgbClr val="FFFFFF"/>
                </a:solidFill>
              </a14:hiddenFill>
            </a:ext>
          </a:extLst>
        </p:spPr>
      </p:pic>
      <p:pic>
        <p:nvPicPr>
          <p:cNvPr id="43010" name="Picture 2" descr="Samczyk bzyga pr&amp;aogon;&amp;zdot;kowanego."/>
          <p:cNvPicPr>
            <a:picLocks noChangeAspect="1" noChangeArrowheads="1"/>
          </p:cNvPicPr>
          <p:nvPr/>
        </p:nvPicPr>
        <p:blipFill>
          <a:blip r:embed="rId4" cstate="print"/>
          <a:srcRect/>
          <a:stretch>
            <a:fillRect/>
          </a:stretch>
        </p:blipFill>
        <p:spPr bwMode="auto">
          <a:xfrm>
            <a:off x="971600" y="3501008"/>
            <a:ext cx="4032448" cy="2945553"/>
          </a:xfrm>
          <a:prstGeom prst="rect">
            <a:avLst/>
          </a:prstGeom>
          <a:noFill/>
          <a:ln w="28575">
            <a:solidFill>
              <a:schemeClr val="tx1">
                <a:alpha val="85000"/>
              </a:schemeClr>
            </a:solidFill>
          </a:ln>
        </p:spPr>
      </p:pic>
      <p:sp>
        <p:nvSpPr>
          <p:cNvPr id="5" name="pole tekstowe 4"/>
          <p:cNvSpPr txBox="1"/>
          <p:nvPr/>
        </p:nvSpPr>
        <p:spPr>
          <a:xfrm>
            <a:off x="947192" y="6077229"/>
            <a:ext cx="2376264" cy="369332"/>
          </a:xfrm>
          <a:prstGeom prst="rect">
            <a:avLst/>
          </a:prstGeom>
          <a:noFill/>
        </p:spPr>
        <p:txBody>
          <a:bodyPr wrap="square" rtlCol="0">
            <a:spAutoFit/>
          </a:bodyPr>
          <a:lstStyle/>
          <a:p>
            <a:r>
              <a:rPr lang="pl-PL" dirty="0" smtClean="0"/>
              <a:t>www.wikipedia.pl</a:t>
            </a:r>
            <a:endParaRPr lang="pl-PL"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solidFill>
                  <a:srgbClr val="FF0000"/>
                </a:solidFill>
              </a:rPr>
              <a:t>OWADY</a:t>
            </a:r>
            <a:endParaRPr lang="pl-PL" dirty="0"/>
          </a:p>
        </p:txBody>
      </p:sp>
      <p:sp>
        <p:nvSpPr>
          <p:cNvPr id="3" name="Symbol zastępczy zawartości 2"/>
          <p:cNvSpPr>
            <a:spLocks noGrp="1"/>
          </p:cNvSpPr>
          <p:nvPr>
            <p:ph idx="1"/>
          </p:nvPr>
        </p:nvSpPr>
        <p:spPr>
          <a:xfrm>
            <a:off x="1187624" y="1628800"/>
            <a:ext cx="8229600" cy="4525963"/>
          </a:xfrm>
        </p:spPr>
        <p:txBody>
          <a:bodyPr>
            <a:normAutofit lnSpcReduction="10000"/>
          </a:bodyPr>
          <a:lstStyle/>
          <a:p>
            <a:endParaRPr lang="pl-PL" dirty="0" smtClean="0"/>
          </a:p>
          <a:p>
            <a:endParaRPr lang="pl-PL" dirty="0" smtClean="0"/>
          </a:p>
          <a:p>
            <a:endParaRPr lang="pl-PL" dirty="0" smtClean="0"/>
          </a:p>
          <a:p>
            <a:endParaRPr lang="pl-PL" dirty="0" smtClean="0"/>
          </a:p>
          <a:p>
            <a:endParaRPr lang="pl-PL" dirty="0" smtClean="0"/>
          </a:p>
          <a:p>
            <a:endParaRPr lang="pl-PL" dirty="0" smtClean="0"/>
          </a:p>
          <a:p>
            <a:pPr>
              <a:buNone/>
            </a:pPr>
            <a:r>
              <a:rPr lang="pl-PL" dirty="0" smtClean="0"/>
              <a:t>    </a:t>
            </a:r>
          </a:p>
          <a:p>
            <a:pPr>
              <a:buNone/>
            </a:pPr>
            <a:r>
              <a:rPr lang="pl-PL" dirty="0" smtClean="0"/>
              <a:t>   Pszczoła miodna</a:t>
            </a:r>
          </a:p>
          <a:p>
            <a:pPr>
              <a:buNone/>
            </a:pPr>
            <a:endParaRPr lang="pl-PL" dirty="0"/>
          </a:p>
        </p:txBody>
      </p:sp>
      <p:pic>
        <p:nvPicPr>
          <p:cNvPr id="46082" name="Picture 2" descr="https://upload.wikimedia.org/wikipedia/commons/thumb/d/d3/Bee_PD_foto_explained1.jpg/220px-Bee_PD_foto_explained1.jpg"/>
          <p:cNvPicPr>
            <a:picLocks noChangeAspect="1" noChangeArrowheads="1"/>
          </p:cNvPicPr>
          <p:nvPr/>
        </p:nvPicPr>
        <p:blipFill>
          <a:blip r:embed="rId3" cstate="print"/>
          <a:srcRect/>
          <a:stretch>
            <a:fillRect/>
          </a:stretch>
        </p:blipFill>
        <p:spPr bwMode="auto">
          <a:xfrm>
            <a:off x="1619672" y="1412776"/>
            <a:ext cx="5256584" cy="3942440"/>
          </a:xfrm>
          <a:prstGeom prst="rect">
            <a:avLst/>
          </a:prstGeom>
          <a:noFill/>
          <a:ln w="28575">
            <a:solidFill>
              <a:schemeClr val="tx1">
                <a:alpha val="85000"/>
              </a:schemeClr>
            </a:solidFill>
          </a:ln>
        </p:spPr>
      </p:pic>
      <p:sp>
        <p:nvSpPr>
          <p:cNvPr id="5" name="pole tekstowe 4"/>
          <p:cNvSpPr txBox="1"/>
          <p:nvPr/>
        </p:nvSpPr>
        <p:spPr>
          <a:xfrm>
            <a:off x="1619672" y="4869160"/>
            <a:ext cx="2304256" cy="369332"/>
          </a:xfrm>
          <a:prstGeom prst="rect">
            <a:avLst/>
          </a:prstGeom>
          <a:noFill/>
        </p:spPr>
        <p:txBody>
          <a:bodyPr wrap="square" rtlCol="0">
            <a:spAutoFit/>
          </a:bodyPr>
          <a:lstStyle/>
          <a:p>
            <a:r>
              <a:rPr lang="pl-PL" dirty="0" err="1" smtClean="0"/>
              <a:t>www.wikipedia.pl</a:t>
            </a:r>
            <a:endParaRPr lang="pl-PL" dirty="0"/>
          </a:p>
        </p:txBody>
      </p:sp>
      <p:pic>
        <p:nvPicPr>
          <p:cNvPr id="6" name="Picture 2" descr="C:\Users\Ania\Desktop\kumak_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1436" y="11088"/>
            <a:ext cx="2185294" cy="1689720"/>
          </a:xfrm>
          <a:prstGeom prst="rect">
            <a:avLst/>
          </a:prstGeom>
          <a:noFill/>
          <a:extLst>
            <a:ext uri="{909E8E84-426E-40DD-AFC4-6F175D3DCCD1}">
              <a14:hiddenFill xmlns:a14="http://schemas.microsoft.com/office/drawing/2010/main">
                <a:solidFill>
                  <a:srgbClr val="FFFFFF"/>
                </a:solidFill>
              </a14:hiddenFill>
            </a:ext>
          </a:extLst>
        </p:spPr>
      </p:pic>
      <p:sp>
        <p:nvSpPr>
          <p:cNvPr id="7" name="pole tekstowe 6"/>
          <p:cNvSpPr txBox="1"/>
          <p:nvPr/>
        </p:nvSpPr>
        <p:spPr>
          <a:xfrm>
            <a:off x="683568" y="6237312"/>
            <a:ext cx="4293291" cy="369332"/>
          </a:xfrm>
          <a:prstGeom prst="rect">
            <a:avLst/>
          </a:prstGeom>
          <a:noFill/>
        </p:spPr>
        <p:txBody>
          <a:bodyPr wrap="none" rtlCol="0">
            <a:spAutoFit/>
          </a:bodyPr>
          <a:lstStyle/>
          <a:p>
            <a:pPr>
              <a:buNone/>
            </a:pPr>
            <a:r>
              <a:rPr lang="pl-PL" dirty="0" smtClean="0"/>
              <a:t>Ok. 500 gatunków pszczołowatych w Polsce.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solidFill>
                  <a:srgbClr val="FF0000"/>
                </a:solidFill>
              </a:rPr>
              <a:t>OWADY</a:t>
            </a:r>
            <a:endParaRPr lang="pl-PL" dirty="0">
              <a:solidFill>
                <a:srgbClr val="FF0000"/>
              </a:solidFill>
            </a:endParaRPr>
          </a:p>
        </p:txBody>
      </p:sp>
      <p:sp>
        <p:nvSpPr>
          <p:cNvPr id="3" name="Symbol zastępczy zawartości 2"/>
          <p:cNvSpPr>
            <a:spLocks noGrp="1"/>
          </p:cNvSpPr>
          <p:nvPr>
            <p:ph idx="1"/>
          </p:nvPr>
        </p:nvSpPr>
        <p:spPr/>
        <p:txBody>
          <a:bodyPr/>
          <a:lstStyle/>
          <a:p>
            <a:endParaRPr lang="pl-PL" dirty="0" smtClean="0"/>
          </a:p>
          <a:p>
            <a:pPr>
              <a:buNone/>
            </a:pPr>
            <a:endParaRPr lang="pl-PL" dirty="0"/>
          </a:p>
        </p:txBody>
      </p:sp>
      <p:sp>
        <p:nvSpPr>
          <p:cNvPr id="4" name="Prostokąt 3"/>
          <p:cNvSpPr/>
          <p:nvPr/>
        </p:nvSpPr>
        <p:spPr>
          <a:xfrm>
            <a:off x="611560" y="1484784"/>
            <a:ext cx="7848872" cy="923330"/>
          </a:xfrm>
          <a:prstGeom prst="rect">
            <a:avLst/>
          </a:prstGeom>
        </p:spPr>
        <p:txBody>
          <a:bodyPr wrap="square">
            <a:spAutoFit/>
          </a:bodyPr>
          <a:lstStyle/>
          <a:p>
            <a:endParaRPr lang="pl-PL" dirty="0" smtClean="0"/>
          </a:p>
          <a:p>
            <a:pPr>
              <a:buFontTx/>
              <a:buChar char="-"/>
            </a:pPr>
            <a:r>
              <a:rPr lang="pl-PL" dirty="0" smtClean="0"/>
              <a:t> pszczoły samotnice (</a:t>
            </a:r>
            <a:r>
              <a:rPr lang="pl-PL" dirty="0" err="1" smtClean="0"/>
              <a:t>porobnice</a:t>
            </a:r>
            <a:r>
              <a:rPr lang="pl-PL" dirty="0" smtClean="0"/>
              <a:t>, murarki, pszczolinki, </a:t>
            </a:r>
            <a:r>
              <a:rPr lang="pl-PL" dirty="0" err="1" smtClean="0"/>
              <a:t>samotki</a:t>
            </a:r>
            <a:r>
              <a:rPr lang="pl-PL" dirty="0" smtClean="0"/>
              <a:t>, </a:t>
            </a:r>
            <a:r>
              <a:rPr lang="pl-PL" dirty="0" err="1" smtClean="0"/>
              <a:t>smukliki</a:t>
            </a:r>
            <a:r>
              <a:rPr lang="pl-PL" dirty="0" smtClean="0"/>
              <a:t>). </a:t>
            </a:r>
          </a:p>
          <a:p>
            <a:endParaRPr lang="pl-PL" dirty="0" smtClean="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3768" y="2276872"/>
            <a:ext cx="4227111" cy="3196752"/>
          </a:xfrm>
          <a:prstGeom prst="rect">
            <a:avLst/>
          </a:prstGeom>
          <a:noFill/>
          <a:ln w="28575">
            <a:solidFill>
              <a:schemeClr val="tx1">
                <a:alpha val="85000"/>
              </a:schemeClr>
            </a:solidFill>
          </a:ln>
          <a:extLst>
            <a:ext uri="{909E8E84-426E-40DD-AFC4-6F175D3DCCD1}">
              <a14:hiddenFill xmlns:a14="http://schemas.microsoft.com/office/drawing/2010/main">
                <a:solidFill>
                  <a:schemeClr val="accent1"/>
                </a:solidFill>
              </a14:hiddenFill>
            </a:ext>
          </a:extLst>
        </p:spPr>
      </p:pic>
      <p:sp>
        <p:nvSpPr>
          <p:cNvPr id="6" name="pole tekstowe 5"/>
          <p:cNvSpPr txBox="1"/>
          <p:nvPr/>
        </p:nvSpPr>
        <p:spPr>
          <a:xfrm>
            <a:off x="2483768" y="5445224"/>
            <a:ext cx="3888432" cy="523220"/>
          </a:xfrm>
          <a:prstGeom prst="rect">
            <a:avLst/>
          </a:prstGeom>
          <a:noFill/>
        </p:spPr>
        <p:txBody>
          <a:bodyPr wrap="square" rtlCol="0">
            <a:spAutoFit/>
          </a:bodyPr>
          <a:lstStyle/>
          <a:p>
            <a:r>
              <a:rPr lang="pl-PL" sz="2800" dirty="0" smtClean="0"/>
              <a:t>Murarka ogrodowa</a:t>
            </a:r>
            <a:endParaRPr lang="pl-PL" sz="2800" dirty="0"/>
          </a:p>
        </p:txBody>
      </p:sp>
      <p:sp>
        <p:nvSpPr>
          <p:cNvPr id="7" name="pole tekstowe 6"/>
          <p:cNvSpPr txBox="1"/>
          <p:nvPr/>
        </p:nvSpPr>
        <p:spPr>
          <a:xfrm>
            <a:off x="2555776" y="5085184"/>
            <a:ext cx="2304256" cy="369332"/>
          </a:xfrm>
          <a:prstGeom prst="rect">
            <a:avLst/>
          </a:prstGeom>
          <a:noFill/>
        </p:spPr>
        <p:txBody>
          <a:bodyPr wrap="square" rtlCol="0">
            <a:spAutoFit/>
          </a:bodyPr>
          <a:lstStyle/>
          <a:p>
            <a:r>
              <a:rPr lang="pl-PL" dirty="0" err="1" smtClean="0">
                <a:solidFill>
                  <a:schemeClr val="bg1"/>
                </a:solidFill>
              </a:rPr>
              <a:t>www.wikipedia.pl</a:t>
            </a:r>
            <a:endParaRPr lang="pl-PL" dirty="0">
              <a:solidFill>
                <a:schemeClr val="bg1"/>
              </a:solidFill>
            </a:endParaRPr>
          </a:p>
        </p:txBody>
      </p:sp>
      <p:pic>
        <p:nvPicPr>
          <p:cNvPr id="8" name="Picture 2" descr="C:\Users\Ania\Desktop\kumak_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1436" y="11088"/>
            <a:ext cx="2185294" cy="16897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67544" y="0"/>
            <a:ext cx="8229600" cy="1143000"/>
          </a:xfrm>
        </p:spPr>
        <p:txBody>
          <a:bodyPr/>
          <a:lstStyle/>
          <a:p>
            <a:r>
              <a:rPr lang="pl-PL" dirty="0" smtClean="0"/>
              <a:t>OWADY</a:t>
            </a:r>
            <a:endParaRPr lang="pl-PL" dirty="0"/>
          </a:p>
        </p:txBody>
      </p:sp>
      <p:sp>
        <p:nvSpPr>
          <p:cNvPr id="3" name="Symbol zastępczy zawartości 2"/>
          <p:cNvSpPr>
            <a:spLocks noGrp="1"/>
          </p:cNvSpPr>
          <p:nvPr>
            <p:ph idx="1"/>
          </p:nvPr>
        </p:nvSpPr>
        <p:spPr>
          <a:xfrm>
            <a:off x="251520" y="1052736"/>
            <a:ext cx="8435280" cy="5256584"/>
          </a:xfrm>
        </p:spPr>
        <p:txBody>
          <a:bodyPr/>
          <a:lstStyle/>
          <a:p>
            <a:pPr>
              <a:buNone/>
            </a:pPr>
            <a:r>
              <a:rPr lang="pl-PL" dirty="0" smtClean="0"/>
              <a:t>    W Polsce ok. 30 gatunków trzmieli</a:t>
            </a:r>
          </a:p>
          <a:p>
            <a:pPr>
              <a:buNone/>
            </a:pPr>
            <a:r>
              <a:rPr lang="pl-PL" dirty="0" smtClean="0"/>
              <a:t>    Zapylają ok. 400 gatunków roślin</a:t>
            </a:r>
          </a:p>
          <a:p>
            <a:pPr>
              <a:buNone/>
            </a:pPr>
            <a:r>
              <a:rPr lang="pl-PL" dirty="0" smtClean="0"/>
              <a:t>    Jednego dnia pojedynczy trzmiel może odwiedzić nawet kilka tysięcy kwiatów. </a:t>
            </a:r>
            <a:endParaRPr lang="pl-PL" dirty="0"/>
          </a:p>
        </p:txBody>
      </p:sp>
      <p:pic>
        <p:nvPicPr>
          <p:cNvPr id="4" name="Picture 2" descr="C:\Users\Ania\Desktop\kumak_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1436" y="11088"/>
            <a:ext cx="2185294" cy="1689720"/>
          </a:xfrm>
          <a:prstGeom prst="rect">
            <a:avLst/>
          </a:prstGeom>
          <a:noFill/>
          <a:extLst>
            <a:ext uri="{909E8E84-426E-40DD-AFC4-6F175D3DCCD1}">
              <a14:hiddenFill xmlns:a14="http://schemas.microsoft.com/office/drawing/2010/main">
                <a:solidFill>
                  <a:srgbClr val="FFFFFF"/>
                </a:solidFill>
              </a14:hiddenFill>
            </a:ext>
          </a:extLst>
        </p:spPr>
      </p:pic>
      <p:pic>
        <p:nvPicPr>
          <p:cNvPr id="40962" name="Picture 2" descr="D:\ulotki i mat. promocyjne\pszczoly\zdjecia\zapylacze\trzmiele\DSCF5811.JPG"/>
          <p:cNvPicPr>
            <a:picLocks noChangeAspect="1" noChangeArrowheads="1"/>
          </p:cNvPicPr>
          <p:nvPr/>
        </p:nvPicPr>
        <p:blipFill>
          <a:blip r:embed="rId4" cstate="print"/>
          <a:srcRect/>
          <a:stretch>
            <a:fillRect/>
          </a:stretch>
        </p:blipFill>
        <p:spPr bwMode="auto">
          <a:xfrm>
            <a:off x="755576" y="3429000"/>
            <a:ext cx="3807762" cy="2855822"/>
          </a:xfrm>
          <a:prstGeom prst="rect">
            <a:avLst/>
          </a:prstGeom>
          <a:noFill/>
          <a:ln w="28575">
            <a:solidFill>
              <a:schemeClr val="tx1">
                <a:alpha val="85000"/>
              </a:schemeClr>
            </a:solidFill>
          </a:ln>
        </p:spPr>
      </p:pic>
      <p:pic>
        <p:nvPicPr>
          <p:cNvPr id="40963" name="Picture 3" descr="D:\ulotki i mat. promocyjne\pszczoly\zdjecia\zapylacze\trzmiele\dyplom 235.jpg"/>
          <p:cNvPicPr>
            <a:picLocks noChangeAspect="1" noChangeArrowheads="1"/>
          </p:cNvPicPr>
          <p:nvPr/>
        </p:nvPicPr>
        <p:blipFill>
          <a:blip r:embed="rId5" cstate="print"/>
          <a:srcRect/>
          <a:stretch>
            <a:fillRect/>
          </a:stretch>
        </p:blipFill>
        <p:spPr bwMode="auto">
          <a:xfrm>
            <a:off x="4716016" y="3429000"/>
            <a:ext cx="3816424" cy="2862318"/>
          </a:xfrm>
          <a:prstGeom prst="rect">
            <a:avLst/>
          </a:prstGeom>
          <a:noFill/>
          <a:ln w="28575">
            <a:solidFill>
              <a:schemeClr val="tx1">
                <a:alpha val="85000"/>
              </a:schemeClr>
            </a:solidFill>
          </a:ln>
        </p:spPr>
      </p:pic>
      <p:sp>
        <p:nvSpPr>
          <p:cNvPr id="5" name="pole tekstowe 4"/>
          <p:cNvSpPr txBox="1"/>
          <p:nvPr/>
        </p:nvSpPr>
        <p:spPr>
          <a:xfrm>
            <a:off x="2411760" y="6355188"/>
            <a:ext cx="3384376" cy="369332"/>
          </a:xfrm>
          <a:prstGeom prst="rect">
            <a:avLst/>
          </a:prstGeom>
          <a:noFill/>
        </p:spPr>
        <p:txBody>
          <a:bodyPr wrap="square" rtlCol="0">
            <a:spAutoFit/>
          </a:bodyPr>
          <a:lstStyle/>
          <a:p>
            <a:r>
              <a:rPr lang="pl-PL" dirty="0" smtClean="0"/>
              <a:t>Fot. Emilia </a:t>
            </a:r>
            <a:r>
              <a:rPr lang="pl-PL" dirty="0" err="1" smtClean="0"/>
              <a:t>Bylicka</a:t>
            </a:r>
            <a:endParaRPr lang="pl-PL"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solidFill>
                  <a:srgbClr val="FF0000"/>
                </a:solidFill>
              </a:rPr>
              <a:t>OWADY</a:t>
            </a:r>
            <a:endParaRPr lang="pl-PL" dirty="0">
              <a:solidFill>
                <a:srgbClr val="FF0000"/>
              </a:solidFill>
            </a:endParaRPr>
          </a:p>
        </p:txBody>
      </p:sp>
      <p:sp>
        <p:nvSpPr>
          <p:cNvPr id="3" name="Symbol zastępczy zawartości 2"/>
          <p:cNvSpPr>
            <a:spLocks noGrp="1"/>
          </p:cNvSpPr>
          <p:nvPr>
            <p:ph idx="1"/>
          </p:nvPr>
        </p:nvSpPr>
        <p:spPr>
          <a:xfrm>
            <a:off x="457200" y="1600201"/>
            <a:ext cx="8229600" cy="3917032"/>
          </a:xfrm>
        </p:spPr>
        <p:txBody>
          <a:bodyPr/>
          <a:lstStyle/>
          <a:p>
            <a:pPr>
              <a:buNone/>
            </a:pPr>
            <a:endParaRPr lang="pl-PL" dirty="0"/>
          </a:p>
        </p:txBody>
      </p:sp>
      <p:pic>
        <p:nvPicPr>
          <p:cNvPr id="2050" name="Picture 2" descr="E:\zdjecia_eb\Obraz 0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1628800"/>
            <a:ext cx="5076056" cy="3807042"/>
          </a:xfrm>
          <a:prstGeom prst="rect">
            <a:avLst/>
          </a:prstGeom>
          <a:noFill/>
          <a:ln w="28575">
            <a:solidFill>
              <a:schemeClr val="tx1">
                <a:alpha val="85000"/>
              </a:schemeClr>
            </a:solidFill>
          </a:ln>
          <a:extLst>
            <a:ext uri="{909E8E84-426E-40DD-AFC4-6F175D3DCCD1}">
              <a14:hiddenFill xmlns:a14="http://schemas.microsoft.com/office/drawing/2010/main">
                <a:solidFill>
                  <a:srgbClr val="FFFFFF"/>
                </a:solidFill>
              </a14:hiddenFill>
            </a:ext>
          </a:extLst>
        </p:spPr>
      </p:pic>
      <p:pic>
        <p:nvPicPr>
          <p:cNvPr id="5" name="Picture 2" descr="C:\Users\Ania\Desktop\kumak_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1436" y="11088"/>
            <a:ext cx="2185294" cy="1689720"/>
          </a:xfrm>
          <a:prstGeom prst="rect">
            <a:avLst/>
          </a:prstGeom>
          <a:noFill/>
          <a:extLst>
            <a:ext uri="{909E8E84-426E-40DD-AFC4-6F175D3DCCD1}">
              <a14:hiddenFill xmlns:a14="http://schemas.microsoft.com/office/drawing/2010/main">
                <a:solidFill>
                  <a:srgbClr val="FFFFFF"/>
                </a:solidFill>
              </a14:hiddenFill>
            </a:ext>
          </a:extLst>
        </p:spPr>
      </p:pic>
      <p:sp>
        <p:nvSpPr>
          <p:cNvPr id="6" name="pole tekstowe 5"/>
          <p:cNvSpPr txBox="1"/>
          <p:nvPr/>
        </p:nvSpPr>
        <p:spPr>
          <a:xfrm>
            <a:off x="2123728" y="5589240"/>
            <a:ext cx="4248472" cy="461665"/>
          </a:xfrm>
          <a:prstGeom prst="rect">
            <a:avLst/>
          </a:prstGeom>
          <a:noFill/>
        </p:spPr>
        <p:txBody>
          <a:bodyPr wrap="square" rtlCol="0">
            <a:spAutoFit/>
          </a:bodyPr>
          <a:lstStyle/>
          <a:p>
            <a:r>
              <a:rPr lang="pl-PL" sz="2400" dirty="0" smtClean="0"/>
              <a:t>Biedronka siedmiokropka</a:t>
            </a:r>
            <a:endParaRPr lang="pl-PL" sz="2400" dirty="0"/>
          </a:p>
        </p:txBody>
      </p:sp>
      <p:sp>
        <p:nvSpPr>
          <p:cNvPr id="4" name="pole tekstowe 3"/>
          <p:cNvSpPr txBox="1"/>
          <p:nvPr/>
        </p:nvSpPr>
        <p:spPr>
          <a:xfrm>
            <a:off x="1763688" y="5066510"/>
            <a:ext cx="2160240" cy="369332"/>
          </a:xfrm>
          <a:prstGeom prst="rect">
            <a:avLst/>
          </a:prstGeom>
          <a:noFill/>
        </p:spPr>
        <p:txBody>
          <a:bodyPr wrap="square" rtlCol="0">
            <a:spAutoFit/>
          </a:bodyPr>
          <a:lstStyle/>
          <a:p>
            <a:r>
              <a:rPr lang="pl-PL" dirty="0" smtClean="0"/>
              <a:t>Fot. Emilia </a:t>
            </a:r>
            <a:r>
              <a:rPr lang="pl-PL" dirty="0" err="1" smtClean="0"/>
              <a:t>Bylicka</a:t>
            </a:r>
            <a:endParaRPr lang="pl-PL"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solidFill>
                  <a:srgbClr val="FF0000"/>
                </a:solidFill>
              </a:rPr>
              <a:t>OWADY</a:t>
            </a:r>
            <a:endParaRPr lang="pl-PL" dirty="0">
              <a:solidFill>
                <a:srgbClr val="FF0000"/>
              </a:solidFill>
            </a:endParaRPr>
          </a:p>
        </p:txBody>
      </p:sp>
      <p:sp>
        <p:nvSpPr>
          <p:cNvPr id="4" name="Symbol zastępczy zawartości 3"/>
          <p:cNvSpPr>
            <a:spLocks noGrp="1"/>
          </p:cNvSpPr>
          <p:nvPr>
            <p:ph idx="1"/>
          </p:nvPr>
        </p:nvSpPr>
        <p:spPr/>
        <p:txBody>
          <a:bodyPr/>
          <a:lstStyle/>
          <a:p>
            <a:pPr>
              <a:buNone/>
            </a:pPr>
            <a:endParaRPr lang="pl-PL" dirty="0"/>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1628799"/>
            <a:ext cx="5028456" cy="3805067"/>
          </a:xfrm>
          <a:prstGeom prst="rect">
            <a:avLst/>
          </a:prstGeom>
          <a:noFill/>
          <a:ln w="28575">
            <a:solidFill>
              <a:schemeClr val="tx1">
                <a:alpha val="85000"/>
              </a:schemeClr>
            </a:solid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Users\Ania\Desktop\kumak_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1436" y="11088"/>
            <a:ext cx="2185294" cy="1689720"/>
          </a:xfrm>
          <a:prstGeom prst="rect">
            <a:avLst/>
          </a:prstGeom>
          <a:noFill/>
          <a:extLst>
            <a:ext uri="{909E8E84-426E-40DD-AFC4-6F175D3DCCD1}">
              <a14:hiddenFill xmlns:a14="http://schemas.microsoft.com/office/drawing/2010/main">
                <a:solidFill>
                  <a:srgbClr val="FFFFFF"/>
                </a:solidFill>
              </a14:hiddenFill>
            </a:ext>
          </a:extLst>
        </p:spPr>
      </p:pic>
      <p:sp>
        <p:nvSpPr>
          <p:cNvPr id="6" name="pole tekstowe 5"/>
          <p:cNvSpPr txBox="1"/>
          <p:nvPr/>
        </p:nvSpPr>
        <p:spPr>
          <a:xfrm>
            <a:off x="1691680" y="5517232"/>
            <a:ext cx="4320480" cy="584775"/>
          </a:xfrm>
          <a:prstGeom prst="rect">
            <a:avLst/>
          </a:prstGeom>
          <a:noFill/>
        </p:spPr>
        <p:txBody>
          <a:bodyPr wrap="square" rtlCol="0">
            <a:spAutoFit/>
          </a:bodyPr>
          <a:lstStyle/>
          <a:p>
            <a:r>
              <a:rPr lang="pl-PL" sz="3200" dirty="0" smtClean="0"/>
              <a:t>Złotook pospolity</a:t>
            </a:r>
            <a:endParaRPr lang="pl-PL" sz="3200" dirty="0"/>
          </a:p>
        </p:txBody>
      </p:sp>
      <p:sp>
        <p:nvSpPr>
          <p:cNvPr id="3" name="pole tekstowe 2"/>
          <p:cNvSpPr txBox="1"/>
          <p:nvPr/>
        </p:nvSpPr>
        <p:spPr>
          <a:xfrm>
            <a:off x="1784226" y="5032441"/>
            <a:ext cx="2880320" cy="369332"/>
          </a:xfrm>
          <a:prstGeom prst="rect">
            <a:avLst/>
          </a:prstGeom>
          <a:noFill/>
        </p:spPr>
        <p:txBody>
          <a:bodyPr wrap="square" rtlCol="0">
            <a:spAutoFit/>
          </a:bodyPr>
          <a:lstStyle/>
          <a:p>
            <a:r>
              <a:rPr lang="pl-PL" dirty="0" smtClean="0"/>
              <a:t>www.wikipedia.pl</a:t>
            </a:r>
            <a:endParaRPr lang="pl-PL" dirty="0"/>
          </a:p>
        </p:txBody>
      </p:sp>
    </p:spTree>
    <p:extLst>
      <p:ext uri="{BB962C8B-B14F-4D97-AF65-F5344CB8AC3E}">
        <p14:creationId xmlns:p14="http://schemas.microsoft.com/office/powerpoint/2010/main" val="33292101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solidFill>
                  <a:srgbClr val="FF0000"/>
                </a:solidFill>
              </a:rPr>
              <a:t>OWADY</a:t>
            </a:r>
            <a:endParaRPr lang="pl-PL" dirty="0">
              <a:solidFill>
                <a:srgbClr val="FF0000"/>
              </a:solidFill>
            </a:endParaRPr>
          </a:p>
        </p:txBody>
      </p:sp>
      <p:sp>
        <p:nvSpPr>
          <p:cNvPr id="3" name="Symbol zastępczy zawartości 2"/>
          <p:cNvSpPr>
            <a:spLocks noGrp="1"/>
          </p:cNvSpPr>
          <p:nvPr>
            <p:ph idx="1"/>
          </p:nvPr>
        </p:nvSpPr>
        <p:spPr>
          <a:xfrm>
            <a:off x="457200" y="1124744"/>
            <a:ext cx="8229600" cy="5001419"/>
          </a:xfrm>
        </p:spPr>
        <p:txBody>
          <a:bodyPr>
            <a:normAutofit/>
          </a:bodyPr>
          <a:lstStyle/>
          <a:p>
            <a:r>
              <a:rPr lang="pl-PL" dirty="0" smtClean="0"/>
              <a:t>Motyle z rodziny </a:t>
            </a:r>
            <a:r>
              <a:rPr lang="pl-PL" dirty="0" err="1" smtClean="0"/>
              <a:t>rusałkowatych</a:t>
            </a:r>
            <a:r>
              <a:rPr lang="pl-PL" dirty="0" smtClean="0"/>
              <a:t> </a:t>
            </a:r>
            <a:br>
              <a:rPr lang="pl-PL" dirty="0" smtClean="0"/>
            </a:br>
            <a:r>
              <a:rPr lang="pl-PL" dirty="0" smtClean="0"/>
              <a:t>(rusałka pawik, pokrzywnik, admirał)</a:t>
            </a:r>
          </a:p>
          <a:p>
            <a:endParaRPr lang="pl-PL" dirty="0" smtClean="0"/>
          </a:p>
          <a:p>
            <a:endParaRPr lang="pl-PL" dirty="0" smtClean="0"/>
          </a:p>
          <a:p>
            <a:endParaRPr lang="pl-PL" dirty="0" smtClean="0"/>
          </a:p>
          <a:p>
            <a:endParaRPr lang="pl-PL" dirty="0" smtClean="0"/>
          </a:p>
          <a:p>
            <a:endParaRPr lang="pl-PL" dirty="0" smtClean="0"/>
          </a:p>
          <a:p>
            <a:endParaRPr lang="pl-PL" dirty="0" smtClean="0"/>
          </a:p>
          <a:p>
            <a:pPr>
              <a:buNone/>
            </a:pPr>
            <a:r>
              <a:rPr lang="pl-PL" sz="1800" dirty="0" smtClean="0"/>
              <a:t>Fot. Emilia </a:t>
            </a:r>
            <a:r>
              <a:rPr lang="pl-PL" sz="1800" dirty="0" err="1" smtClean="0"/>
              <a:t>Bylicka</a:t>
            </a:r>
            <a:endParaRPr lang="pl-PL" sz="1800" dirty="0"/>
          </a:p>
        </p:txBody>
      </p:sp>
      <p:pic>
        <p:nvPicPr>
          <p:cNvPr id="9" name="Obraz 8" descr="rumunia (28).JPG"/>
          <p:cNvPicPr>
            <a:picLocks noChangeAspect="1"/>
          </p:cNvPicPr>
          <p:nvPr/>
        </p:nvPicPr>
        <p:blipFill>
          <a:blip r:embed="rId2" cstate="print"/>
          <a:stretch>
            <a:fillRect/>
          </a:stretch>
        </p:blipFill>
        <p:spPr>
          <a:xfrm>
            <a:off x="251520" y="2276872"/>
            <a:ext cx="3384376" cy="2538282"/>
          </a:xfrm>
          <a:prstGeom prst="rect">
            <a:avLst/>
          </a:prstGeom>
          <a:noFill/>
          <a:ln w="28575">
            <a:solidFill>
              <a:schemeClr val="tx1">
                <a:alpha val="85000"/>
              </a:schemeClr>
            </a:solidFill>
          </a:ln>
        </p:spPr>
      </p:pic>
      <p:pic>
        <p:nvPicPr>
          <p:cNvPr id="14341" name="Picture 5" descr="D:\zdjecia_eb\E. Bylicka (74).jpg"/>
          <p:cNvPicPr>
            <a:picLocks noChangeAspect="1" noChangeArrowheads="1"/>
          </p:cNvPicPr>
          <p:nvPr/>
        </p:nvPicPr>
        <p:blipFill>
          <a:blip r:embed="rId3" cstate="print"/>
          <a:srcRect/>
          <a:stretch>
            <a:fillRect/>
          </a:stretch>
        </p:blipFill>
        <p:spPr bwMode="auto">
          <a:xfrm>
            <a:off x="5508104" y="2276872"/>
            <a:ext cx="3384376" cy="2538282"/>
          </a:xfrm>
          <a:prstGeom prst="rect">
            <a:avLst/>
          </a:prstGeom>
          <a:noFill/>
          <a:ln w="28575">
            <a:solidFill>
              <a:schemeClr val="tx1">
                <a:alpha val="85000"/>
              </a:schemeClr>
            </a:solidFill>
          </a:ln>
        </p:spPr>
      </p:pic>
      <p:pic>
        <p:nvPicPr>
          <p:cNvPr id="14342" name="Picture 6" descr="D:\zdjecia_eb\E. Bylicka (11).JPG"/>
          <p:cNvPicPr>
            <a:picLocks noChangeAspect="1" noChangeArrowheads="1"/>
          </p:cNvPicPr>
          <p:nvPr/>
        </p:nvPicPr>
        <p:blipFill>
          <a:blip r:embed="rId4" cstate="print"/>
          <a:srcRect/>
          <a:stretch>
            <a:fillRect/>
          </a:stretch>
        </p:blipFill>
        <p:spPr bwMode="auto">
          <a:xfrm>
            <a:off x="3203848" y="4293096"/>
            <a:ext cx="3168351" cy="2376263"/>
          </a:xfrm>
          <a:prstGeom prst="rect">
            <a:avLst/>
          </a:prstGeom>
          <a:noFill/>
          <a:ln w="28575">
            <a:solidFill>
              <a:schemeClr val="tx1">
                <a:alpha val="85000"/>
              </a:schemeClr>
            </a:solidFill>
          </a:ln>
        </p:spPr>
      </p:pic>
      <p:pic>
        <p:nvPicPr>
          <p:cNvPr id="7" name="Picture 2" descr="C:\Users\Ania\Desktop\kumak_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51436" y="11088"/>
            <a:ext cx="2185294" cy="16897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AutoShape 2" descr="Znalezione obrazy dla zapytania fruczak go&amp;lstrok;&amp;aogon;be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53252" name="AutoShape 4" descr="Znalezione obrazy dla zapytania fruczak go&amp;lstrok;&amp;aogon;be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pic>
        <p:nvPicPr>
          <p:cNvPr id="53253" name="Picture 5" descr="C:\Documents and Settings\aszopa\Moje dokumenty\Pobrane\Macroglossum_stellatarum01(js).jpg"/>
          <p:cNvPicPr>
            <a:picLocks noGrp="1" noChangeAspect="1" noChangeArrowheads="1"/>
          </p:cNvPicPr>
          <p:nvPr>
            <p:ph idx="1"/>
          </p:nvPr>
        </p:nvPicPr>
        <p:blipFill>
          <a:blip r:embed="rId3" cstate="print"/>
          <a:srcRect/>
          <a:stretch>
            <a:fillRect/>
          </a:stretch>
        </p:blipFill>
        <p:spPr bwMode="auto">
          <a:xfrm>
            <a:off x="1403648" y="1628800"/>
            <a:ext cx="6127576" cy="4085051"/>
          </a:xfrm>
          <a:prstGeom prst="rect">
            <a:avLst/>
          </a:prstGeom>
          <a:noFill/>
          <a:ln w="28575">
            <a:solidFill>
              <a:schemeClr val="tx1">
                <a:alpha val="85000"/>
              </a:schemeClr>
            </a:solidFill>
          </a:ln>
        </p:spPr>
      </p:pic>
      <p:sp>
        <p:nvSpPr>
          <p:cNvPr id="7" name="pole tekstowe 6"/>
          <p:cNvSpPr txBox="1"/>
          <p:nvPr/>
        </p:nvSpPr>
        <p:spPr>
          <a:xfrm>
            <a:off x="1403648" y="5373216"/>
            <a:ext cx="1847172" cy="369332"/>
          </a:xfrm>
          <a:prstGeom prst="rect">
            <a:avLst/>
          </a:prstGeom>
          <a:noFill/>
        </p:spPr>
        <p:txBody>
          <a:bodyPr wrap="none" rtlCol="0">
            <a:spAutoFit/>
          </a:bodyPr>
          <a:lstStyle/>
          <a:p>
            <a:r>
              <a:rPr lang="pl-PL" dirty="0" err="1" smtClean="0">
                <a:solidFill>
                  <a:schemeClr val="bg1"/>
                </a:solidFill>
              </a:rPr>
              <a:t>www.wikipedia.pl</a:t>
            </a:r>
            <a:endParaRPr lang="pl-PL" dirty="0">
              <a:solidFill>
                <a:schemeClr val="bg1"/>
              </a:solidFill>
            </a:endParaRPr>
          </a:p>
        </p:txBody>
      </p:sp>
      <p:sp>
        <p:nvSpPr>
          <p:cNvPr id="8" name="pole tekstowe 7"/>
          <p:cNvSpPr txBox="1"/>
          <p:nvPr/>
        </p:nvSpPr>
        <p:spPr>
          <a:xfrm>
            <a:off x="1403648" y="5733256"/>
            <a:ext cx="3931717" cy="523220"/>
          </a:xfrm>
          <a:prstGeom prst="rect">
            <a:avLst/>
          </a:prstGeom>
          <a:noFill/>
        </p:spPr>
        <p:txBody>
          <a:bodyPr wrap="none" rtlCol="0">
            <a:spAutoFit/>
          </a:bodyPr>
          <a:lstStyle/>
          <a:p>
            <a:r>
              <a:rPr lang="pl-PL" sz="2800" dirty="0" smtClean="0"/>
              <a:t>Fruczak gołąbek (zawisak)</a:t>
            </a:r>
            <a:endParaRPr lang="pl-PL" sz="2800" dirty="0"/>
          </a:p>
        </p:txBody>
      </p:sp>
      <p:pic>
        <p:nvPicPr>
          <p:cNvPr id="9" name="Picture 2" descr="C:\Users\Ania\Desktop\kumak_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1436" y="11088"/>
            <a:ext cx="2185294" cy="16897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solidFill>
                  <a:srgbClr val="FF0000"/>
                </a:solidFill>
              </a:rPr>
              <a:t>OWADY</a:t>
            </a:r>
            <a:endParaRPr lang="pl-PL" dirty="0">
              <a:solidFill>
                <a:srgbClr val="FF0000"/>
              </a:solidFill>
            </a:endParaRPr>
          </a:p>
        </p:txBody>
      </p:sp>
      <p:sp>
        <p:nvSpPr>
          <p:cNvPr id="3" name="Symbol zastępczy zawartości 2"/>
          <p:cNvSpPr>
            <a:spLocks noGrp="1"/>
          </p:cNvSpPr>
          <p:nvPr>
            <p:ph idx="1"/>
          </p:nvPr>
        </p:nvSpPr>
        <p:spPr/>
        <p:txBody>
          <a:bodyPr/>
          <a:lstStyle/>
          <a:p>
            <a:r>
              <a:rPr lang="pl-PL" dirty="0" smtClean="0"/>
              <a:t>Poidełka wyłożone kamyczkami </a:t>
            </a:r>
            <a:br>
              <a:rPr lang="pl-PL" dirty="0" smtClean="0"/>
            </a:br>
            <a:r>
              <a:rPr lang="pl-PL" dirty="0" smtClean="0"/>
              <a:t>lub wysypane piaskiem</a:t>
            </a:r>
          </a:p>
          <a:p>
            <a:endParaRPr lang="pl-PL" dirty="0" smtClean="0"/>
          </a:p>
          <a:p>
            <a:endParaRPr lang="pl-PL" dirty="0" smtClean="0"/>
          </a:p>
          <a:p>
            <a:endParaRPr lang="pl-PL" dirty="0"/>
          </a:p>
        </p:txBody>
      </p:sp>
      <p:pic>
        <p:nvPicPr>
          <p:cNvPr id="1028" name="Picture 4"/>
          <p:cNvPicPr>
            <a:picLocks noChangeAspect="1" noChangeArrowheads="1"/>
          </p:cNvPicPr>
          <p:nvPr/>
        </p:nvPicPr>
        <p:blipFill>
          <a:blip r:embed="rId2" cstate="print"/>
          <a:srcRect/>
          <a:stretch>
            <a:fillRect/>
          </a:stretch>
        </p:blipFill>
        <p:spPr bwMode="auto">
          <a:xfrm>
            <a:off x="1979712" y="2924944"/>
            <a:ext cx="4608511" cy="3356291"/>
          </a:xfrm>
          <a:prstGeom prst="rect">
            <a:avLst/>
          </a:prstGeom>
          <a:noFill/>
          <a:ln w="28575">
            <a:solidFill>
              <a:schemeClr val="tx1">
                <a:alpha val="85000"/>
              </a:schemeClr>
            </a:solidFill>
          </a:ln>
        </p:spPr>
      </p:pic>
      <p:pic>
        <p:nvPicPr>
          <p:cNvPr id="5" name="Picture 2" descr="C:\Users\Ania\Desktop\kumak_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1436" y="11088"/>
            <a:ext cx="2185294" cy="16897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791" y="2564904"/>
            <a:ext cx="3500340" cy="1834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ytuł 1"/>
          <p:cNvSpPr>
            <a:spLocks noGrp="1"/>
          </p:cNvSpPr>
          <p:nvPr>
            <p:ph type="title"/>
          </p:nvPr>
        </p:nvSpPr>
        <p:spPr>
          <a:xfrm>
            <a:off x="107504" y="188640"/>
            <a:ext cx="8229600" cy="1084982"/>
          </a:xfrm>
        </p:spPr>
        <p:txBody>
          <a:bodyPr/>
          <a:lstStyle/>
          <a:p>
            <a:r>
              <a:rPr lang="pl-PL" dirty="0" smtClean="0">
                <a:solidFill>
                  <a:srgbClr val="FF0000"/>
                </a:solidFill>
              </a:rPr>
              <a:t>Schemat warsztatów</a:t>
            </a:r>
            <a:endParaRPr lang="pl-PL" dirty="0">
              <a:solidFill>
                <a:srgbClr val="FF0000"/>
              </a:solidFill>
            </a:endParaRPr>
          </a:p>
        </p:txBody>
      </p:sp>
      <p:sp>
        <p:nvSpPr>
          <p:cNvPr id="3" name="Symbol zastępczy zawartości 2"/>
          <p:cNvSpPr>
            <a:spLocks noGrp="1"/>
          </p:cNvSpPr>
          <p:nvPr>
            <p:ph idx="1"/>
          </p:nvPr>
        </p:nvSpPr>
        <p:spPr>
          <a:xfrm>
            <a:off x="467544" y="1196752"/>
            <a:ext cx="8229600" cy="5472608"/>
          </a:xfrm>
        </p:spPr>
        <p:txBody>
          <a:bodyPr>
            <a:normAutofit fontScale="85000" lnSpcReduction="20000"/>
          </a:bodyPr>
          <a:lstStyle/>
          <a:p>
            <a:pPr marL="514350" indent="-514350">
              <a:buNone/>
            </a:pPr>
            <a:r>
              <a:rPr lang="pl-PL" dirty="0" smtClean="0"/>
              <a:t>Czas trwania: 3 h </a:t>
            </a:r>
          </a:p>
          <a:p>
            <a:pPr marL="514350" indent="-514350">
              <a:buNone/>
            </a:pPr>
            <a:endParaRPr lang="pl-PL" dirty="0" smtClean="0"/>
          </a:p>
          <a:p>
            <a:pPr marL="514350" indent="-514350">
              <a:buNone/>
            </a:pPr>
            <a:r>
              <a:rPr lang="pl-PL" dirty="0" smtClean="0"/>
              <a:t>1. Część teoretyczna              2. Część praktyczna</a:t>
            </a:r>
          </a:p>
          <a:p>
            <a:pPr marL="514350" indent="-514350">
              <a:buNone/>
            </a:pPr>
            <a:endParaRPr lang="pl-PL" dirty="0" smtClean="0"/>
          </a:p>
          <a:p>
            <a:pPr marL="514350" indent="-514350">
              <a:buNone/>
            </a:pPr>
            <a:endParaRPr lang="pl-PL" dirty="0" smtClean="0"/>
          </a:p>
          <a:p>
            <a:pPr marL="514350" indent="-514350">
              <a:buNone/>
            </a:pPr>
            <a:r>
              <a:rPr lang="pl-PL" dirty="0" smtClean="0"/>
              <a:t/>
            </a:r>
            <a:br>
              <a:rPr lang="pl-PL" dirty="0" smtClean="0"/>
            </a:br>
            <a:endParaRPr lang="pl-PL" dirty="0"/>
          </a:p>
          <a:p>
            <a:pPr marL="514350" indent="-514350">
              <a:buNone/>
            </a:pPr>
            <a:endParaRPr lang="pl-PL" dirty="0" smtClean="0"/>
          </a:p>
          <a:p>
            <a:pPr marL="514350" indent="-514350">
              <a:buNone/>
            </a:pPr>
            <a:endParaRPr lang="pl-PL" dirty="0"/>
          </a:p>
          <a:p>
            <a:pPr marL="514350" indent="-514350">
              <a:buNone/>
            </a:pPr>
            <a:endParaRPr lang="pl-PL" dirty="0" smtClean="0"/>
          </a:p>
          <a:p>
            <a:pPr marL="514350" indent="-514350" algn="ctr">
              <a:buNone/>
            </a:pPr>
            <a:endParaRPr lang="pl-PL" dirty="0" smtClean="0">
              <a:solidFill>
                <a:srgbClr val="FF0000"/>
              </a:solidFill>
            </a:endParaRPr>
          </a:p>
          <a:p>
            <a:pPr marL="514350" indent="-514350" algn="ctr">
              <a:buNone/>
            </a:pPr>
            <a:endParaRPr lang="pl-PL" dirty="0" smtClean="0">
              <a:solidFill>
                <a:srgbClr val="FF0000"/>
              </a:solidFill>
            </a:endParaRPr>
          </a:p>
          <a:p>
            <a:pPr marL="514350" indent="-514350">
              <a:buNone/>
            </a:pPr>
            <a:r>
              <a:rPr lang="pl-PL" dirty="0" smtClean="0">
                <a:solidFill>
                  <a:srgbClr val="FF0000"/>
                </a:solidFill>
              </a:rPr>
              <a:t>Przerwa 10 min</a:t>
            </a:r>
          </a:p>
          <a:p>
            <a:pPr marL="514350" indent="-514350">
              <a:buNone/>
            </a:pPr>
            <a:endParaRPr lang="pl-PL" dirty="0"/>
          </a:p>
        </p:txBody>
      </p:sp>
      <p:pic>
        <p:nvPicPr>
          <p:cNvPr id="1026" name="Picture 2" descr="b3ee7109a6ec17ee49eae295a0eaa2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9992" y="2540548"/>
            <a:ext cx="2592288" cy="3668088"/>
          </a:xfrm>
          <a:prstGeom prst="rect">
            <a:avLst/>
          </a:prstGeom>
          <a:noFill/>
          <a:extLst>
            <a:ext uri="{909E8E84-426E-40DD-AFC4-6F175D3DCCD1}">
              <a14:hiddenFill xmlns:a14="http://schemas.microsoft.com/office/drawing/2010/main">
                <a:solidFill>
                  <a:srgbClr val="FFFFFF"/>
                </a:solidFill>
              </a14:hiddenFill>
            </a:ext>
          </a:extLst>
        </p:spPr>
      </p:pic>
      <p:sp>
        <p:nvSpPr>
          <p:cNvPr id="4" name="Prostokąt 3"/>
          <p:cNvSpPr/>
          <p:nvPr/>
        </p:nvSpPr>
        <p:spPr>
          <a:xfrm>
            <a:off x="611560" y="3140968"/>
            <a:ext cx="3096344" cy="707886"/>
          </a:xfrm>
          <a:prstGeom prst="rect">
            <a:avLst/>
          </a:prstGeom>
        </p:spPr>
        <p:txBody>
          <a:bodyPr wrap="square">
            <a:spAutoFit/>
          </a:bodyPr>
          <a:lstStyle/>
          <a:p>
            <a:pPr algn="ctr"/>
            <a:r>
              <a:rPr lang="pl-PL" sz="2000" dirty="0" smtClean="0"/>
              <a:t>Idea </a:t>
            </a:r>
          </a:p>
          <a:p>
            <a:pPr algn="ctr"/>
            <a:r>
              <a:rPr lang="pl-PL" sz="2000" dirty="0" smtClean="0"/>
              <a:t>przyrodniczych azyli</a:t>
            </a:r>
            <a:endParaRPr lang="pl-PL" sz="2000" dirty="0"/>
          </a:p>
        </p:txBody>
      </p:sp>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08787" y="0"/>
            <a:ext cx="2335213" cy="1804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C:\Users\Ania\Desktop\kumak_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51436" y="11088"/>
            <a:ext cx="2185294" cy="1689720"/>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solidFill>
                  <a:srgbClr val="FF0000"/>
                </a:solidFill>
              </a:rPr>
              <a:t>OWADY</a:t>
            </a:r>
            <a:endParaRPr lang="pl-PL" dirty="0">
              <a:solidFill>
                <a:srgbClr val="FF0000"/>
              </a:solidFill>
            </a:endParaRPr>
          </a:p>
        </p:txBody>
      </p:sp>
      <p:sp>
        <p:nvSpPr>
          <p:cNvPr id="3" name="Symbol zastępczy zawartości 2"/>
          <p:cNvSpPr>
            <a:spLocks noGrp="1"/>
          </p:cNvSpPr>
          <p:nvPr>
            <p:ph idx="1"/>
          </p:nvPr>
        </p:nvSpPr>
        <p:spPr/>
        <p:txBody>
          <a:bodyPr>
            <a:normAutofit/>
          </a:bodyPr>
          <a:lstStyle/>
          <a:p>
            <a:r>
              <a:rPr lang="pl-PL" dirty="0" smtClean="0"/>
              <a:t>skorek pospolity </a:t>
            </a:r>
            <a:r>
              <a:rPr lang="pl-PL" i="1" dirty="0" err="1" smtClean="0"/>
              <a:t>Forficula</a:t>
            </a:r>
            <a:r>
              <a:rPr lang="pl-PL" i="1" dirty="0" smtClean="0"/>
              <a:t> </a:t>
            </a:r>
            <a:r>
              <a:rPr lang="pl-PL" i="1" dirty="0" err="1" smtClean="0"/>
              <a:t>auricularia</a:t>
            </a:r>
            <a:r>
              <a:rPr lang="pl-PL" i="1" dirty="0" smtClean="0"/>
              <a:t>. </a:t>
            </a:r>
            <a:endParaRPr lang="pl-PL" dirty="0"/>
          </a:p>
        </p:txBody>
      </p:sp>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1772816"/>
            <a:ext cx="8229600" cy="3706813"/>
          </a:xfrm>
          <a:prstGeom prst="rect">
            <a:avLst/>
          </a:prstGeom>
          <a:noFill/>
          <a:ln w="28575">
            <a:solidFill>
              <a:schemeClr val="tx1">
                <a:alpha val="85000"/>
              </a:schemeClr>
            </a:solid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ole tekstowe 4"/>
          <p:cNvSpPr txBox="1"/>
          <p:nvPr/>
        </p:nvSpPr>
        <p:spPr>
          <a:xfrm>
            <a:off x="683568" y="5445224"/>
            <a:ext cx="2952328" cy="584775"/>
          </a:xfrm>
          <a:prstGeom prst="rect">
            <a:avLst/>
          </a:prstGeom>
          <a:noFill/>
        </p:spPr>
        <p:txBody>
          <a:bodyPr wrap="square" rtlCol="0">
            <a:spAutoFit/>
          </a:bodyPr>
          <a:lstStyle/>
          <a:p>
            <a:r>
              <a:rPr lang="pl-PL" sz="3200" dirty="0" smtClean="0"/>
              <a:t>Skorek pospolity</a:t>
            </a:r>
            <a:endParaRPr lang="pl-PL" sz="3200" dirty="0"/>
          </a:p>
        </p:txBody>
      </p:sp>
      <p:pic>
        <p:nvPicPr>
          <p:cNvPr id="6" name="Picture 2" descr="C:\Users\Ania\Desktop\kumak_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51436" y="11088"/>
            <a:ext cx="2185294" cy="1689720"/>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38914" name="Picture 2"/>
          <p:cNvPicPr>
            <a:picLocks noGrp="1" noChangeAspect="1" noChangeArrowheads="1"/>
          </p:cNvPicPr>
          <p:nvPr>
            <p:ph idx="1"/>
          </p:nvPr>
        </p:nvPicPr>
        <p:blipFill>
          <a:blip r:embed="rId2" cstate="print"/>
          <a:srcRect/>
          <a:stretch>
            <a:fillRect/>
          </a:stretch>
        </p:blipFill>
        <p:spPr bwMode="auto">
          <a:xfrm>
            <a:off x="827584" y="404664"/>
            <a:ext cx="7965129" cy="5976664"/>
          </a:xfrm>
          <a:prstGeom prst="rect">
            <a:avLst/>
          </a:prstGeom>
          <a:noFill/>
          <a:ln w="28575">
            <a:solidFill>
              <a:schemeClr val="tx1">
                <a:alpha val="85000"/>
              </a:schemeClr>
            </a:solidFill>
          </a:ln>
        </p:spPr>
      </p:pic>
      <p:pic>
        <p:nvPicPr>
          <p:cNvPr id="5" name="Picture 2" descr="C:\Users\Ania\Desktop\kumak_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1436" y="11088"/>
            <a:ext cx="2185294" cy="16897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19672" y="1484784"/>
            <a:ext cx="6040929"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64821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1027"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1772816"/>
            <a:ext cx="6192688" cy="4644516"/>
          </a:xfrm>
          <a:prstGeom prst="rect">
            <a:avLst/>
          </a:prstGeom>
          <a:noFill/>
          <a:ln w="28575">
            <a:solidFill>
              <a:schemeClr val="tx1">
                <a:alpha val="85000"/>
              </a:schemeClr>
            </a:solidFill>
          </a:ln>
          <a:extLst>
            <a:ext uri="{909E8E84-426E-40DD-AFC4-6F175D3DCCD1}">
              <a14:hiddenFill xmlns:a14="http://schemas.microsoft.com/office/drawing/2010/main">
                <a:solidFill>
                  <a:schemeClr val="accent1"/>
                </a:solidFill>
              </a14:hiddenFill>
            </a:ext>
          </a:extLst>
        </p:spPr>
      </p:pic>
      <p:pic>
        <p:nvPicPr>
          <p:cNvPr id="7" name="Picture 2" descr="C:\Users\Ania\Desktop\kumak_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1436" y="11088"/>
            <a:ext cx="2185294" cy="1689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3961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solidFill>
                  <a:srgbClr val="FF0000"/>
                </a:solidFill>
              </a:rPr>
              <a:t>OWADY</a:t>
            </a:r>
            <a:endParaRPr lang="pl-PL" dirty="0">
              <a:solidFill>
                <a:srgbClr val="FF0000"/>
              </a:solidFill>
            </a:endParaRPr>
          </a:p>
        </p:txBody>
      </p:sp>
      <p:sp>
        <p:nvSpPr>
          <p:cNvPr id="3" name="Symbol zastępczy zawartości 2"/>
          <p:cNvSpPr>
            <a:spLocks noGrp="1"/>
          </p:cNvSpPr>
          <p:nvPr>
            <p:ph idx="1"/>
          </p:nvPr>
        </p:nvSpPr>
        <p:spPr/>
        <p:txBody>
          <a:bodyPr>
            <a:normAutofit/>
          </a:bodyPr>
          <a:lstStyle/>
          <a:p>
            <a:r>
              <a:rPr lang="pl-PL" dirty="0" smtClean="0"/>
              <a:t>w rurkach o średnicy (5–6 mm) samice składają głównie jaja niezapłodnione, z których wylęgną się samce, </a:t>
            </a:r>
          </a:p>
          <a:p>
            <a:r>
              <a:rPr lang="pl-PL" dirty="0" smtClean="0"/>
              <a:t>w rurkach o średnicy 6–7 mm składają porównywalną ilość jaj zapłodnionych (z nich powstaną samice) co niezapłodnionych,</a:t>
            </a:r>
          </a:p>
          <a:p>
            <a:r>
              <a:rPr lang="pl-PL" dirty="0" smtClean="0"/>
              <a:t>w rurkach dużych 7–8 mm dominują jaja zapłodnione. </a:t>
            </a:r>
            <a:endParaRPr lang="pl-PL" dirty="0"/>
          </a:p>
        </p:txBody>
      </p:sp>
      <p:pic>
        <p:nvPicPr>
          <p:cNvPr id="4" name="Picture 2" descr="C:\Users\Ania\Desktop\kumak_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51436" y="11088"/>
            <a:ext cx="2185294" cy="16897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692696"/>
            <a:ext cx="6905741" cy="5179306"/>
          </a:xfrm>
          <a:prstGeom prst="rect">
            <a:avLst/>
          </a:prstGeom>
          <a:noFill/>
          <a:ln w="28575">
            <a:solidFill>
              <a:schemeClr val="tx1">
                <a:alpha val="85000"/>
              </a:schemeClr>
            </a:solidFill>
          </a:ln>
          <a:extLst>
            <a:ext uri="{909E8E84-426E-40DD-AFC4-6F175D3DCCD1}">
              <a14:hiddenFill xmlns:a14="http://schemas.microsoft.com/office/drawing/2010/main">
                <a:solidFill>
                  <a:schemeClr val="accent1"/>
                </a:solidFill>
              </a14:hiddenFill>
            </a:ext>
          </a:extLst>
        </p:spPr>
      </p:pic>
      <p:pic>
        <p:nvPicPr>
          <p:cNvPr id="5" name="Picture 2" descr="C:\Users\Ania\Desktop\kumak_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1436" y="11088"/>
            <a:ext cx="2185294" cy="1689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6996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35696" y="1628800"/>
            <a:ext cx="5832648" cy="3881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34987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9" name="Picture 2" descr="C:\Users\Ania\Desktop\kumak_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51436" y="11088"/>
            <a:ext cx="2185294" cy="1689720"/>
          </a:xfrm>
          <a:prstGeom prst="rect">
            <a:avLst/>
          </a:prstGeom>
          <a:noFill/>
          <a:extLst>
            <a:ext uri="{909E8E84-426E-40DD-AFC4-6F175D3DCCD1}">
              <a14:hiddenFill xmlns:a14="http://schemas.microsoft.com/office/drawing/2010/main">
                <a:solidFill>
                  <a:srgbClr val="FFFFFF"/>
                </a:solidFill>
              </a14:hiddenFill>
            </a:ext>
          </a:extLst>
        </p:spPr>
      </p:pic>
      <p:sp>
        <p:nvSpPr>
          <p:cNvPr id="5" name="Symbol zastępczy zawartości 4"/>
          <p:cNvSpPr>
            <a:spLocks noGrp="1"/>
          </p:cNvSpPr>
          <p:nvPr>
            <p:ph idx="1"/>
          </p:nvPr>
        </p:nvSpPr>
        <p:spPr/>
        <p:txBody>
          <a:bodyPr/>
          <a:lstStyle/>
          <a:p>
            <a:endParaRPr lang="pl-PL" dirty="0"/>
          </a:p>
        </p:txBody>
      </p:sp>
      <p:pic>
        <p:nvPicPr>
          <p:cNvPr id="6146" name="Picture 2" descr="http://www.zielonyogrodek.pl/images/media2/26685hotel_dla_owadow_materialy_fot._AnnaER_Pixabay.png"/>
          <p:cNvPicPr>
            <a:picLocks noChangeAspect="1" noChangeArrowheads="1"/>
          </p:cNvPicPr>
          <p:nvPr/>
        </p:nvPicPr>
        <p:blipFill>
          <a:blip r:embed="rId3" cstate="print"/>
          <a:srcRect/>
          <a:stretch>
            <a:fillRect/>
          </a:stretch>
        </p:blipFill>
        <p:spPr bwMode="auto">
          <a:xfrm>
            <a:off x="611560" y="1484784"/>
            <a:ext cx="6912768" cy="5184576"/>
          </a:xfrm>
          <a:prstGeom prst="rect">
            <a:avLst/>
          </a:prstGeom>
          <a:noFill/>
          <a:ln w="28575">
            <a:solidFill>
              <a:schemeClr val="tx1">
                <a:alpha val="85000"/>
              </a:schemeClr>
            </a:solidFill>
          </a:ln>
        </p:spPr>
      </p:pic>
    </p:spTree>
    <p:extLst>
      <p:ext uri="{BB962C8B-B14F-4D97-AF65-F5344CB8AC3E}">
        <p14:creationId xmlns:p14="http://schemas.microsoft.com/office/powerpoint/2010/main" val="19150687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51520" y="332656"/>
            <a:ext cx="8229600" cy="1143000"/>
          </a:xfrm>
        </p:spPr>
        <p:txBody>
          <a:bodyPr>
            <a:normAutofit fontScale="90000"/>
          </a:bodyPr>
          <a:lstStyle/>
          <a:p>
            <a:r>
              <a:rPr lang="pl-PL" dirty="0" smtClean="0">
                <a:solidFill>
                  <a:srgbClr val="FF0000"/>
                </a:solidFill>
              </a:rPr>
              <a:t>Rola przyrodniczych azyli </a:t>
            </a:r>
            <a:br>
              <a:rPr lang="pl-PL" dirty="0" smtClean="0">
                <a:solidFill>
                  <a:srgbClr val="FF0000"/>
                </a:solidFill>
              </a:rPr>
            </a:br>
            <a:r>
              <a:rPr lang="pl-PL" dirty="0" smtClean="0">
                <a:solidFill>
                  <a:srgbClr val="FF0000"/>
                </a:solidFill>
              </a:rPr>
              <a:t>w edukacji dzieci</a:t>
            </a:r>
            <a:endParaRPr lang="pl-PL" dirty="0">
              <a:solidFill>
                <a:srgbClr val="FF0000"/>
              </a:solidFill>
            </a:endParaRPr>
          </a:p>
        </p:txBody>
      </p:sp>
      <p:sp>
        <p:nvSpPr>
          <p:cNvPr id="3" name="Symbol zastępczy zawartości 2"/>
          <p:cNvSpPr>
            <a:spLocks noGrp="1"/>
          </p:cNvSpPr>
          <p:nvPr>
            <p:ph idx="1"/>
          </p:nvPr>
        </p:nvSpPr>
        <p:spPr/>
        <p:txBody>
          <a:bodyPr>
            <a:normAutofit fontScale="92500"/>
          </a:bodyPr>
          <a:lstStyle/>
          <a:p>
            <a:r>
              <a:rPr lang="pl-PL" dirty="0" smtClean="0"/>
              <a:t>analizy porównawcze;</a:t>
            </a:r>
          </a:p>
          <a:p>
            <a:r>
              <a:rPr lang="pl-PL" dirty="0" smtClean="0"/>
              <a:t>sporządzanie dokumentacji (szkice, opisy sytuacji,</a:t>
            </a:r>
          </a:p>
          <a:p>
            <a:pPr>
              <a:buNone/>
            </a:pPr>
            <a:r>
              <a:rPr lang="pl-PL" dirty="0" smtClean="0"/>
              <a:t>    zdjęcia);</a:t>
            </a:r>
          </a:p>
          <a:p>
            <a:r>
              <a:rPr lang="pl-PL" dirty="0" smtClean="0"/>
              <a:t>nazywanie zjawisk przyrodniczych;</a:t>
            </a:r>
          </a:p>
          <a:p>
            <a:r>
              <a:rPr lang="pl-PL" dirty="0" smtClean="0"/>
              <a:t>wskazywanie zależności międzygatunkowych;</a:t>
            </a:r>
          </a:p>
          <a:p>
            <a:r>
              <a:rPr lang="pl-PL" dirty="0" smtClean="0"/>
              <a:t>systematyczność;</a:t>
            </a:r>
          </a:p>
          <a:p>
            <a:r>
              <a:rPr lang="pl-PL" dirty="0" smtClean="0"/>
              <a:t>posługiwanie się przyrządami optycznymi, pomiarowymi, wskazującymi i specjalistycznymi.</a:t>
            </a:r>
          </a:p>
          <a:p>
            <a:endParaRPr lang="pl-PL" dirty="0"/>
          </a:p>
        </p:txBody>
      </p:sp>
      <p:pic>
        <p:nvPicPr>
          <p:cNvPr id="4" name="Picture 2" descr="C:\Users\Ania\Desktop\kumak_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1436" y="11088"/>
            <a:ext cx="2185294" cy="1689720"/>
          </a:xfrm>
          <a:prstGeom prst="rect">
            <a:avLst/>
          </a:prstGeom>
          <a:noFill/>
          <a:extLst>
            <a:ext uri="{909E8E84-426E-40DD-AFC4-6F175D3DCCD1}">
              <a14:hiddenFill xmlns:a14="http://schemas.microsoft.com/office/drawing/2010/main">
                <a:solidFill>
                  <a:srgbClr val="FFFFFF"/>
                </a:solidFill>
              </a14:hiddenFill>
            </a:ext>
          </a:extLst>
        </p:spPr>
      </p:pic>
      <p:sp>
        <p:nvSpPr>
          <p:cNvPr id="5122" name="AutoShape 2" descr="data:image/jpeg;base64,/9j/4AAQSkZJRgABAQAAAQABAAD/2wCEAAkGBxIQEhUUEhQPDw8PFBQQDw8PDw8PDw8PFBQWFhQRFBQYHCggGBolHBQUITEhJSkrLi4uFx8zODMsNygtLisBCgoKDg0OGhAQGywfHBwsLCwsLCwsLCwsLC4sLCwsLCwsLCwsLCwsLC0sLCwsLCwsLCwsLCwsLCwsLCwsLCwsLP/AABEIAMIBAwMBIgACEQEDEQH/xAAbAAACAwEBAQAAAAAAAAAAAAADBAACBQEGB//EADoQAAICAQMCBQEGBAUDBQAAAAECAAMRBBIhBTEGE0FRYSIUMkJxgZEjUrHwM2KhwfEV0eEHJDRTgv/EABoBAAIDAQEAAAAAAAAAAAAAAAECAAMEBQb/xAAoEQACAwACAgAFBAMAAAAAAAAAAQIDERIhBDETIjJBURRhkbEFcYH/2gAMAwEAAhEDEQA/APOo0KHia2QyNPMNdiDVZjlURqMep7S9IZA7xMbXibd8xeoS6AWYLzlcjyUy37AHtOI2qwGnEcRZkm+wM4EltsuBIZVoDimHqeKEyyWTfX6FNEWSj2RXzoGzUS3AB9RZFlWc3ZjNKSYFFVWVsEcWucsqgwYURjDI06KpXGISDlTwweJo8KGkINb5cmLK0IrQ4QHcInYI3Y0VsiYKK2RWxo66Zi76eVyjoUwKvDVCB8kiN6dZVwC2FCTsZVOJyHiDTLBhqngmE4plSjoTSqaP0dpl0Ga2kX6CfnEs4jQWvDlwmNr1mnbdEdUMiWRi0NKLR550lqaoZ05hqa5JPoUJp642iztFcYFUwzl2ACBKtDlYGyKmAVsMFvnbjFi06NL+UGBmsgy0punMy1smDNLzS0xmRX3mjpWg5Ew1q0keqd0wjREKGM1q8RdxNC9YnYsmkwDLrZAO0F5kikDB5bIRbZm+dOi+ODDQdoE8xcXwqPFAFVZ0pLLLyYAD5Ui1YjAE6RFaIVEkkkXiQzWEB6xixot3IHuQJmgOOUGbPTXGcH7rcH4+YIdOVRxnj1JP9JUHbz3A4lzjJFsa5LsW12nZLNvpnIPoRE3JOT6DgTb+0V2jGfqX7uRj9Jla6vClRwT29JdGWmnFNCFQDk49O80NPpZmaeooCRnjn5mt07Xo3BODDOve0ZZ1uI7Tp4x5UPUvEjCZJQKxK2qZ2oTE17JnaoSr4f4AY18Fp9O1jbVGT3PoAPck9poUaE2seQiLy7nso/3PxOdQ1dajy9PkVju7fec+5P8Afx7nZVHI6xkjMcYJB7g4P6SuZ2chYA1U1tFXMrTza0QkSIalKxgLKUDiGjJDi1yRC9Zp2iI6hIJEMi6LMY3qVipErADaU3S7CUxLIsBcNCpbAgS2I2kNGi2OIMzKoM1KLBJogYLOPL5grTBpAZMkEWnYNAZtjQCvhgfYg/sYSyAMyRLD3qJ5iK4wQ4BH7GIanp5x6iD8LdUCgVOcDJNZ9ifw/v8A1nodTsI4yzD0+ZvjJSWm2uSaPGarRWJ25HJzmANhIw/cDj159p6q/sfw+mDgn8pk6qgk8qDnHoB/SBss4oylvBA4HHc+hEyOpKFtUruxg+h7n+s2raAh/lPtzAWbPxdx8cCNB99AnDoD0/xE9Z5w69gBwZ7PoyNrF3VI5wCSCvPHfH83r29jPIafR1m1SFDgMCVGNrc9iD/fE970/rdGndTnUA+u3CtznG7J7BvT4MsdUJmWVZRfDmpbJ2BADjNh2c94r1Xw/wCWm43VArjzA2VVc+zfiPPaanVvFViq21g9duPJDKqXMPkZ4GM8n0x8TzF3W7FsTbVfZsAtLhmexywUYAx2wX5BxB+nrQqrRldR1HARAUrHOCCGc/zN/ft8TMInrvEmqqvr3mhqbSc+Y5VLLHyAwKjvx6/HuZ5UgfI/QH/eVSjj9iTWMCZWF2D3H6hh/tKsmPb9CDEcWKEom3o5hVHBmxonkiE26WhxEqLI2rRxjlsTujVpiVzxJEM/UCIWd4/cYjcYgChEGRLEyoMdAOidEoYaoQ4QYqWN1LAVxuuBiFxOPLSrmJoRcySMZJOQDNaBYQ5lGEzIsD6aeo6br9yhWO1xwr+jD2b/ALzzGnmppZZGbj2iRk4vo2LfvHPJ9ADjPzBW0kg78JjuD3I9/YzqnjByPYjuIMaJi31HKt93ngzTGxTWr2barOXQlrbECEKu4/zEH9+Mf7zHo027BPOSMjAGJ6a7ShByQfbHMBp+klzu7Adx6frF+IzS60d6XoK1ywB3KO4HIPwYdqUs7A4Vtu923NYwGe5Odoz2jD6pKhjIyPTPfiZNPUULY+otzagLFRjAz35/4mmr6dMk/YpfUbHBbG1W27/VMIQSSPTP6ftNZ+rvSiKmDuUMxJJUZ4wB+kX0Wm8xC24hTwwyMs24k4x6HMpr1ySZm8vyeHyp9sqm+KxGd1HVPc25zkgYHAAA9gJnuI5aIq8qqk5dmZsCRB2jIP5fsYYiCt7H8j/SXEOVmaWktxM5YepoPQxv0WRxLJhUWxxLodDo9ffM+22UuuizWwMmhLGiVrS1lsWssi6QhaTMFunQZYgBljFcXSHrEYA3XG6zFqhGFiSFCZg3aRota8rYxYvORYvJK9ZMBZnMTRXph+Y/pulAekp1BMnTUsfSaumoImjVoQPSF8nEnJEQtjExdX4mpptNNqu1ZXduVihVz90ocHP9P2m/aQuSeyjcf0GZ8x6zW+ruZ61yAwV2GMIx7KPj09Zu8StPZP7DptdntNH1ahtrLaSjZIa0beQeVf2PHp8cTU1HiCsUM6FSF4wpXJPaeXqrYaP7PYKsk53quWAyDnn8XcZ9sQGi6TWDkg2E/wAzlE+PpENsql9y9eQ0sLnq3mEtt+rGAc5Aznk/nkTQ6R0yxjuuG0ZztIG447AewjOi0SJgkKcHKqq7a0PuB6n5OTNHzZhv855xr/kqdjYVsAYAAA4AAwAInqTDForqTMEIylLWI2ZWoMVaNWjmCNc6tSxFQuRKWLkGHcQnT9KbbVrUFmsJUADJJIOAB7zQRCUspkdSODkEcEHgg+0rmIxkMV2Q/nxHM7vk0Iy1sC9kEbIJ3gCEeyDJlZ3EUhAZdRKgQiiXQAFSM1mLLCqZYAeqaMo0QraHFkRoAxYYnYMwm+VxKmgixSdh9skTiE9qNHCCgCFF0BddOCvIehw5YQIlbqV95TUOTFPsxM31PktZDD8Q9aeu1B5ZtpUruTJXzHJ4XI7+nHbmTS9PKncQtecOaq8ipbTuBwPgEDPqczffpYZlZufL5RSOA5/F+eP6y12lm39UlBQX/QnnNUpk0yETQ1OnglTERyUhQ9bRqqIgxql5U61pNGisS1IjyHM5bUDLYwSAzDZZRlmyugBkt0OJoQh520TmjuKWIwO0q6sG9iCOY9qNIzEKoLM3AVRkk/Am10XwFddW73E6XYcItifeOO5yRhfyzNFVMrPSGimzyNoZmbuWyS3cnOeT7w+q6VZXWljABLcbOQWOc44/T/UT6J4YSql/KrrRr3/xrjYWVjnLBTyMc8Y78ZjXVyoK4sqSrTWgVgVjzKrQCCFVeG+k/OO/cTpw/wAas+d42XKts+c6Xw5qrVDV1mwM2z6GRmV/5XGcoePXEpr+gaqjd5lNiCvG9tuVXIz94ceontNT1NKdRbqU+3WK6op1TKiaW1iMqoG0bvpBwR6xrrHhN9VUbn1NltnNldWCaghGQi5OFJGOe3vK5eDHj17I4YtPlhEqRPfU+CaLRaKry1teMKQPpJXOx8fP4hxPL6zoOpqBZ6bVUd3KHaM9snsJit8WyHtfwJhlYncSxWcxMyiQgEuJVZcCWpALCXEoBLRgBQ0uHgCZ1TAyDaGXBg6RDbIjRDm6ScKyRcIepGpnfNzMii7MboacC2jgx0x1UzHKqRAUrHa2xKPjZ0TCpri2oWNvZEtRbNVWyAZWrSZ9kd1tsyLbJ0a62BjAMstmItWTCYhksAP1aiM12iYe0wqahh8xVYTD0VLCcuYTFTqBE5/1jaQcK+PwsCVP5iXQmn1oMPVdFou0pGp21MrggLYMvs77lHp2HJ9IlX48sdrq7Kqq7KrM1YXI+9g5VuM9j+s8zqPEupZs+YQmNvlrha9h7rtEbsFOqC2BvK1CrtZj92wDsr+xHo3xzO/411XFRr9r8/dfsaqI8pJI208Qu1rsv2TTXlVcWLpt4scjb9QZsLzgbvSK+H7NN5Via+22i5380Wr5XlBi30kKFPJ3fAxMLrmo2BbVNaX1grZSMEWZOd4I9D3/AOZq9K8HajU0C+3bTph9SUOLEtsT8R7YX1wT/p3l7lsujbKuFb3cY9456k6qiVuLFtbC2VYOEcHCqRkDIB5HoSO2cudG1Gm1qHT2pZsrTFYe1mrJGVYBlCjeMjjmD6pqqWr8ryyNUyAaamqhtlJ3Eiw4GM49Zsa/SeTRRRZlvpVQlZRgjjHZwqnnkHgZ55mji5Tx+iiWcEsMHpOp/wCmWClLr7EOEau/aEVu4NagnaOc44huhdT1mr1rLlW0P+Hap2FU3LlXK53kZAGRwJjdR6URY+DVdYBvJR1pq07scImSfqO3OT+Xeefsseq7CbvtJIrUJy4s7bVK9zn27ymclFJLpJiSrWJn1HV+A9IwNYUrbgEWVMeQe3B47gieev8A/TZ9rOt6gA/RXZWRYfTDAHg547fMp1bxXq0tzUP49SopR68k7s7tyf8AEcv8TPsa9aw2qRR5n1W+UgyBv2A/Pv6RZ01S1yXpbuCSqz2eJ6t0e/SOEvQ1sRuXPIZfcH1iqiMdQ11mosaywksxz3YgfC5JwPiDUTi2OOvj6MzOYnDClYNhK1IhBLIJxRD1JG0AxQsZCwVYhd0hChWScNkkmBLaOzM1tPPN6a3aZvaK4Gc7yq+iRZs0QxMBp2jJE4Mk+WFgB24iF5zH7BEbBzOx4y+UBm6pZmsJtalZlus2KQrRSuHEDWsZVZRZIgPbKlIfE6FlSTZBY1xLUVzVYRS9ZphWDTIebPhbw+dc7qLUp2Lu5Bd2+FQHJHufSZepSP8AQ/EF+jDigoptABZq0d1xn7pPbvNVDip/P6HTPXX6jT6b+G9NF1WlK2M9db5W3cuGz94kMBwe+O3pNTrPUrFsRqLr8Ovlihvqps34w4B7MPY+88Tp/EdrENYxZlOWAwgOT98BQAG+e+Yxq/EWpQBGu8+psMjvtewFsMFZiNw44P8AYnpo31SUZJdP+/3NsKnYuSZo+JtXZRb9dqjVBPMU0Mysqg/cc4HPc+/1H9RdE8Ra9qN1vnN5z5rcqTatX4ipAyBjH7meU6v1ZQ9aFApTDApkFkcbWU59fn/L8z0vgTrtWhu1O77S7FEXy6fKLNYgYvkNyPjn3lSs2w0TUVFL20D1PSHsrrFWdRqLCq3VovJXO7cXLYyAAM4E1+n9C1Gg1Wnt8yipLw1b3DGoRM5fy7AAMZ2/fDDBH7yrxNWi/aNIjBXJstS9AXZNx3YCsNpH5ngxrp+s0XUqyUsTp6gdrQtFN25smxF3D1B/eWyjW5bvRRY5v6l77O+JtLqNTqM1LVcq7UbUUkMdgBbFhzwByf1nl9RqBXe9dbi9Lf4bMBwy4yVUjPfb3HvNSnxHpNLqCKUsuX/4mod7wtVqs4UXLgkbec8+ntNTS+HqabWbUnTrQwZNNY1uQGJypTafTAjWSUoOMWugR2Hte0fP+oUhLGUcAfhzu2/5SfeDWM9WQC6xVZXVGKh1BCsAe4zz3z3iyzy90sbMMs14EEo4l1Eq8zxn2KcpWNCBp7S7NNSYAoaTzIvullMcAUtJKZkg0ItHtBdiJsslL4Mot7QUev0duZpq089066bdL8TgXQyZYWsEStWPtFbVm2iXQBDUCZjiamomW/eadAziCHECstugcdAWYyI0CzyiWcy2FYrY00DYstvnGMuzAGfqkiZWaGpiZET7joe6dcnllXRNmf4t2P4qKfulTnsD3A7/ADEOnUVMcXbzn6Q6WBMEH6W7HIGT3g3TIx6GI3hlJycj0Ynlv/M6Xj35HPwbabko8WN6/To9iN/hsh2sjOrIjAnBJ/lJzK0n7Te5ZsXFt+c4DFBn9OBO+GfDz9RvbNi0qBuLWAsLHGAKwM9yB/pPYavoSLcu2itr1DL5NWDkemRxz35PoZ06qnbHV0N8X5+RlazqFZAIOF/iLaAFyMpjORwc4HPxMkaysYSo7qkKgG5VyUT3HbviJa2uxHtU1NScnNDAk1jOQOfb3gq9AwUMcKCOM45OcYx6czF8RxkWz8nexl9YRa2AADgHAGDjHA/X+k1FvFgVSpZUwFKbgS2NzL7fr8TNOg3KQDt2AFieT5h7qf8Ax7RzRr5abR68s34uRjAPoPiU2+TiZS/JyOHQIQLBwoM5M3phOgSjCdLSu6VxIdXiVJnQZyaYMBDLBpQmSXogXM7AZkhINMsVsGDHnEUvEpmBGl062eh0tk8noHxPQ6O2cnyofcsia6mDtE5U8tZBR6IzO1ImTYOZsamZVo5m6MdFYPEq0YWvMv8AZsy6MRWZrmcpXmaDaSdTTYmhJIUAEnGWMFYNxEZDO1Bi0PrIvEzsdFcSmopDqVIBB7ZGcH3EJJGTwKYDo+o1Gis8yltprYOo270JAIOQfTBM9hpvHl2pu/iCuonCttr27E4wQTyT97ufX0nlpaoLk7lDBuH9CR759DNdflzj66Llb+R3xJorqrX32+c5Od5JBdCPpbJ9McTN1WmJUn0NZY4O7LbioA/XE0bqrBXuYm6isbOWX7RTWfb/AOxP6fGIDw9eWDVbVdF3WGxiV21jBBC459eP80j98n/sC79gbaygVfU5d/mwnnJ+MYlkEs53HPYdgPXEuqzHa9elTZTbITCEQDzPhNOEyAyokEfgQvmQCcEsJYugEnJ3bOqssTIQLJCCSPoNG7InbG3MWsEpn6FRSg4M2dFbMdBH9MZz7lqLUei0zRlhEtEZoYldMMGaENQsy3X6pt6pOJlqmWnRhHorkF09GZo16SX0dE1qqJoSwQxbNJANp56KzTxK6mFkMF6cQNiTT1FcQvWIwmDr05ic09Ukz3XEDCgJnRJLRRiYkkzJIiGt4f161WDeN9TfRap5ArP48Y7g/wChMNq9H9n1uz8GoVqh7EOMAe3faZiVvtIPHHuMibvU7fN0ldgz5uidMs3BalsBTx3xhR/+fmaq3yjj9oMWZBQqSDwQcHgjkfBhAY31vBsFijat6i0e2W+8O3GGyMc9ojumSax4IzrGLPL2PFy8VIKLCSV3TgaPgQyy4EGsMglUpYA6BOhZJ1WhhMjLBZJzdOTRooy0C85JK7PQEVXvG9PJJMEyxG/opoiSSSBYwOp7RGn70kk3VlUjc0c1aZJJoEL2TO1EkkEiGbqJm6mSSIyIy9TELRxJJAERbvOzskUdEnZJJEQqZqaX/As+aNRn5wEInJJdT9QUdcf+1oPr9Yz643Nx+USMkkS36hZewNsWMkkrIWlR3kkjsgwsZTtOyTJYEo8lfaSSGBCSSSTUA//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5124" name="AutoShape 4" descr="data:image/jpeg;base64,/9j/4AAQSkZJRgABAQAAAQABAAD/2wCEAAkGBxIQEhUUEhQPDw8PFBQQDw8PDw8PDw8PFBQWFhQRFBQYHCggGBolHBQUITEhJSkrLi4uFx8zODMsNygtLisBCgoKDg0OGhAQGywfHBwsLCwsLCwsLCwsLC4sLCwsLCwsLCwsLCwsLC0sLCwsLCwsLCwsLCwsLCwsLCwsLCwsLP/AABEIAMIBAwMBIgACEQEDEQH/xAAbAAACAwEBAQAAAAAAAAAAAAADBAACBQEGB//EADoQAAICAQMCBQEGBAUDBQAAAAECAAMRBBIhBTEGE0FRYSIUMkJxgZEjUrHwM2KhwfEV0eEHJDRTgv/EABoBAAIDAQEAAAAAAAAAAAAAAAECAAMEBQb/xAAoEQACAwACAgAFBAMAAAAAAAAAAQIDERIhBDETIjJBURRhkbEFcYH/2gAMAwEAAhEDEQA/APOo0KHia2QyNPMNdiDVZjlURqMep7S9IZA7xMbXibd8xeoS6AWYLzlcjyUy37AHtOI2qwGnEcRZkm+wM4EltsuBIZVoDimHqeKEyyWTfX6FNEWSj2RXzoGzUS3AB9RZFlWc3ZjNKSYFFVWVsEcWucsqgwYURjDI06KpXGISDlTwweJo8KGkINb5cmLK0IrQ4QHcInYI3Y0VsiYKK2RWxo66Zi76eVyjoUwKvDVCB8kiN6dZVwC2FCTsZVOJyHiDTLBhqngmE4plSjoTSqaP0dpl0Ga2kX6CfnEs4jQWvDlwmNr1mnbdEdUMiWRi0NKLR550lqaoZ05hqa5JPoUJp642iztFcYFUwzl2ACBKtDlYGyKmAVsMFvnbjFi06NL+UGBmsgy0punMy1smDNLzS0xmRX3mjpWg5Ew1q0keqd0wjREKGM1q8RdxNC9YnYsmkwDLrZAO0F5kikDB5bIRbZm+dOi+ODDQdoE8xcXwqPFAFVZ0pLLLyYAD5Ui1YjAE6RFaIVEkkkXiQzWEB6xixot3IHuQJmgOOUGbPTXGcH7rcH4+YIdOVRxnj1JP9JUHbz3A4lzjJFsa5LsW12nZLNvpnIPoRE3JOT6DgTb+0V2jGfqX7uRj9Jla6vClRwT29JdGWmnFNCFQDk49O80NPpZmaeooCRnjn5mt07Xo3BODDOve0ZZ1uI7Tp4x5UPUvEjCZJQKxK2qZ2oTE17JnaoSr4f4AY18Fp9O1jbVGT3PoAPck9poUaE2seQiLy7nso/3PxOdQ1dajy9PkVju7fec+5P8Afx7nZVHI6xkjMcYJB7g4P6SuZ2chYA1U1tFXMrTza0QkSIalKxgLKUDiGjJDi1yRC9Zp2iI6hIJEMi6LMY3qVipErADaU3S7CUxLIsBcNCpbAgS2I2kNGi2OIMzKoM1KLBJogYLOPL5grTBpAZMkEWnYNAZtjQCvhgfYg/sYSyAMyRLD3qJ5iK4wQ4BH7GIanp5x6iD8LdUCgVOcDJNZ9ifw/v8A1nodTsI4yzD0+ZvjJSWm2uSaPGarRWJ25HJzmANhIw/cDj159p6q/sfw+mDgn8pk6qgk8qDnHoB/SBss4oylvBA4HHc+hEyOpKFtUruxg+h7n+s2raAh/lPtzAWbPxdx8cCNB99AnDoD0/xE9Z5w69gBwZ7PoyNrF3VI5wCSCvPHfH83r29jPIafR1m1SFDgMCVGNrc9iD/fE970/rdGndTnUA+u3CtznG7J7BvT4MsdUJmWVZRfDmpbJ2BADjNh2c94r1Xw/wCWm43VArjzA2VVc+zfiPPaanVvFViq21g9duPJDKqXMPkZ4GM8n0x8TzF3W7FsTbVfZsAtLhmexywUYAx2wX5BxB+nrQqrRldR1HARAUrHOCCGc/zN/ft8TMInrvEmqqvr3mhqbSc+Y5VLLHyAwKjvx6/HuZ5UgfI/QH/eVSjj9iTWMCZWF2D3H6hh/tKsmPb9CDEcWKEom3o5hVHBmxonkiE26WhxEqLI2rRxjlsTujVpiVzxJEM/UCIWd4/cYjcYgChEGRLEyoMdAOidEoYaoQ4QYqWN1LAVxuuBiFxOPLSrmJoRcySMZJOQDNaBYQ5lGEzIsD6aeo6br9yhWO1xwr+jD2b/ALzzGnmppZZGbj2iRk4vo2LfvHPJ9ADjPzBW0kg78JjuD3I9/YzqnjByPYjuIMaJi31HKt93ngzTGxTWr2barOXQlrbECEKu4/zEH9+Mf7zHo027BPOSMjAGJ6a7ShByQfbHMBp+klzu7Adx6frF+IzS60d6XoK1ywB3KO4HIPwYdqUs7A4Vtu923NYwGe5Odoz2jD6pKhjIyPTPfiZNPUULY+otzagLFRjAz35/4mmr6dMk/YpfUbHBbG1W27/VMIQSSPTP6ftNZ+rvSiKmDuUMxJJUZ4wB+kX0Wm8xC24hTwwyMs24k4x6HMpr1ySZm8vyeHyp9sqm+KxGd1HVPc25zkgYHAAA9gJnuI5aIq8qqk5dmZsCRB2jIP5fsYYiCt7H8j/SXEOVmaWktxM5YepoPQxv0WRxLJhUWxxLodDo9ffM+22UuuizWwMmhLGiVrS1lsWssi6QhaTMFunQZYgBljFcXSHrEYA3XG6zFqhGFiSFCZg3aRota8rYxYvORYvJK9ZMBZnMTRXph+Y/pulAekp1BMnTUsfSaumoImjVoQPSF8nEnJEQtjExdX4mpptNNqu1ZXduVihVz90ocHP9P2m/aQuSeyjcf0GZ8x6zW+ruZ61yAwV2GMIx7KPj09Zu8StPZP7DptdntNH1ahtrLaSjZIa0beQeVf2PHp8cTU1HiCsUM6FSF4wpXJPaeXqrYaP7PYKsk53quWAyDnn8XcZ9sQGi6TWDkg2E/wAzlE+PpENsql9y9eQ0sLnq3mEtt+rGAc5Aznk/nkTQ6R0yxjuuG0ZztIG447AewjOi0SJgkKcHKqq7a0PuB6n5OTNHzZhv855xr/kqdjYVsAYAAA4AAwAInqTDForqTMEIylLWI2ZWoMVaNWjmCNc6tSxFQuRKWLkGHcQnT9KbbVrUFmsJUADJJIOAB7zQRCUspkdSODkEcEHgg+0rmIxkMV2Q/nxHM7vk0Iy1sC9kEbIJ3gCEeyDJlZ3EUhAZdRKgQiiXQAFSM1mLLCqZYAeqaMo0QraHFkRoAxYYnYMwm+VxKmgixSdh9skTiE9qNHCCgCFF0BddOCvIehw5YQIlbqV95TUOTFPsxM31PktZDD8Q9aeu1B5ZtpUruTJXzHJ4XI7+nHbmTS9PKncQtecOaq8ipbTuBwPgEDPqczffpYZlZufL5RSOA5/F+eP6y12lm39UlBQX/QnnNUpk0yETQ1OnglTERyUhQ9bRqqIgxql5U61pNGisS1IjyHM5bUDLYwSAzDZZRlmyugBkt0OJoQh520TmjuKWIwO0q6sG9iCOY9qNIzEKoLM3AVRkk/Am10XwFddW73E6XYcItifeOO5yRhfyzNFVMrPSGimzyNoZmbuWyS3cnOeT7w+q6VZXWljABLcbOQWOc44/T/UT6J4YSql/KrrRr3/xrjYWVjnLBTyMc8Y78ZjXVyoK4sqSrTWgVgVjzKrQCCFVeG+k/OO/cTpw/wAas+d42XKts+c6Xw5qrVDV1mwM2z6GRmV/5XGcoePXEpr+gaqjd5lNiCvG9tuVXIz94ceontNT1NKdRbqU+3WK6op1TKiaW1iMqoG0bvpBwR6xrrHhN9VUbn1NltnNldWCaghGQi5OFJGOe3vK5eDHj17I4YtPlhEqRPfU+CaLRaKry1teMKQPpJXOx8fP4hxPL6zoOpqBZ6bVUd3KHaM9snsJit8WyHtfwJhlYncSxWcxMyiQgEuJVZcCWpALCXEoBLRgBQ0uHgCZ1TAyDaGXBg6RDbIjRDm6ScKyRcIepGpnfNzMii7MboacC2jgx0x1UzHKqRAUrHa2xKPjZ0TCpri2oWNvZEtRbNVWyAZWrSZ9kd1tsyLbJ0a62BjAMstmItWTCYhksAP1aiM12iYe0wqahh8xVYTD0VLCcuYTFTqBE5/1jaQcK+PwsCVP5iXQmn1oMPVdFou0pGp21MrggLYMvs77lHp2HJ9IlX48sdrq7Kqq7KrM1YXI+9g5VuM9j+s8zqPEupZs+YQmNvlrha9h7rtEbsFOqC2BvK1CrtZj92wDsr+xHo3xzO/411XFRr9r8/dfsaqI8pJI208Qu1rsv2TTXlVcWLpt4scjb9QZsLzgbvSK+H7NN5Via+22i5380Wr5XlBi30kKFPJ3fAxMLrmo2BbVNaX1grZSMEWZOd4I9D3/AOZq9K8HajU0C+3bTph9SUOLEtsT8R7YX1wT/p3l7lsujbKuFb3cY9456k6qiVuLFtbC2VYOEcHCqRkDIB5HoSO2cudG1Gm1qHT2pZsrTFYe1mrJGVYBlCjeMjjmD6pqqWr8ryyNUyAaamqhtlJ3Eiw4GM49Zsa/SeTRRRZlvpVQlZRgjjHZwqnnkHgZ55mji5Tx+iiWcEsMHpOp/wCmWClLr7EOEau/aEVu4NagnaOc44huhdT1mr1rLlW0P+Hap2FU3LlXK53kZAGRwJjdR6URY+DVdYBvJR1pq07scImSfqO3OT+Xeefsseq7CbvtJIrUJy4s7bVK9zn27ymclFJLpJiSrWJn1HV+A9IwNYUrbgEWVMeQe3B47gieev8A/TZ9rOt6gA/RXZWRYfTDAHg547fMp1bxXq0tzUP49SopR68k7s7tyf8AEcv8TPsa9aw2qRR5n1W+UgyBv2A/Pv6RZ01S1yXpbuCSqz2eJ6t0e/SOEvQ1sRuXPIZfcH1iqiMdQ11mosaywksxz3YgfC5JwPiDUTi2OOvj6MzOYnDClYNhK1IhBLIJxRD1JG0AxQsZCwVYhd0hChWScNkkmBLaOzM1tPPN6a3aZvaK4Gc7yq+iRZs0QxMBp2jJE4Mk+WFgB24iF5zH7BEbBzOx4y+UBm6pZmsJtalZlus2KQrRSuHEDWsZVZRZIgPbKlIfE6FlSTZBY1xLUVzVYRS9ZphWDTIebPhbw+dc7qLUp2Lu5Bd2+FQHJHufSZepSP8AQ/EF+jDigoptABZq0d1xn7pPbvNVDip/P6HTPXX6jT6b+G9NF1WlK2M9db5W3cuGz94kMBwe+O3pNTrPUrFsRqLr8Ovlihvqps34w4B7MPY+88Tp/EdrENYxZlOWAwgOT98BQAG+e+Yxq/EWpQBGu8+psMjvtewFsMFZiNw44P8AYnpo31SUZJdP+/3NsKnYuSZo+JtXZRb9dqjVBPMU0Mysqg/cc4HPc+/1H9RdE8Ra9qN1vnN5z5rcqTatX4ipAyBjH7meU6v1ZQ9aFApTDApkFkcbWU59fn/L8z0vgTrtWhu1O77S7FEXy6fKLNYgYvkNyPjn3lSs2w0TUVFL20D1PSHsrrFWdRqLCq3VovJXO7cXLYyAAM4E1+n9C1Gg1Wnt8yipLw1b3DGoRM5fy7AAMZ2/fDDBH7yrxNWi/aNIjBXJstS9AXZNx3YCsNpH5ngxrp+s0XUqyUsTp6gdrQtFN25smxF3D1B/eWyjW5bvRRY5v6l77O+JtLqNTqM1LVcq7UbUUkMdgBbFhzwByf1nl9RqBXe9dbi9Lf4bMBwy4yVUjPfb3HvNSnxHpNLqCKUsuX/4mod7wtVqs4UXLgkbec8+ntNTS+HqabWbUnTrQwZNNY1uQGJypTafTAjWSUoOMWugR2Hte0fP+oUhLGUcAfhzu2/5SfeDWM9WQC6xVZXVGKh1BCsAe4zz3z3iyzy90sbMMs14EEo4l1Eq8zxn2KcpWNCBp7S7NNSYAoaTzIvullMcAUtJKZkg0ItHtBdiJsslL4Mot7QUev0duZpq089066bdL8TgXQyZYWsEStWPtFbVm2iXQBDUCZjiamomW/eadAziCHECstugcdAWYyI0CzyiWcy2FYrY00DYstvnGMuzAGfqkiZWaGpiZET7joe6dcnllXRNmf4t2P4qKfulTnsD3A7/ADEOnUVMcXbzn6Q6WBMEH6W7HIGT3g3TIx6GI3hlJycj0Ynlv/M6Xj35HPwbabko8WN6/To9iN/hsh2sjOrIjAnBJ/lJzK0n7Te5ZsXFt+c4DFBn9OBO+GfDz9RvbNi0qBuLWAsLHGAKwM9yB/pPYavoSLcu2itr1DL5NWDkemRxz35PoZ06qnbHV0N8X5+RlazqFZAIOF/iLaAFyMpjORwc4HPxMkaysYSo7qkKgG5VyUT3HbviJa2uxHtU1NScnNDAk1jOQOfb3gq9AwUMcKCOM45OcYx6czF8RxkWz8nexl9YRa2AADgHAGDjHA/X+k1FvFgVSpZUwFKbgS2NzL7fr8TNOg3KQDt2AFieT5h7qf8Ax7RzRr5abR68s34uRjAPoPiU2+TiZS/JyOHQIQLBwoM5M3phOgSjCdLSu6VxIdXiVJnQZyaYMBDLBpQmSXogXM7AZkhINMsVsGDHnEUvEpmBGl062eh0tk8noHxPQ6O2cnyofcsia6mDtE5U8tZBR6IzO1ImTYOZsamZVo5m6MdFYPEq0YWvMv8AZsy6MRWZrmcpXmaDaSdTTYmhJIUAEnGWMFYNxEZDO1Bi0PrIvEzsdFcSmopDqVIBB7ZGcH3EJJGTwKYDo+o1Gis8yltprYOo270JAIOQfTBM9hpvHl2pu/iCuonCttr27E4wQTyT97ufX0nlpaoLk7lDBuH9CR759DNdflzj66Llb+R3xJorqrX32+c5Od5JBdCPpbJ9McTN1WmJUn0NZY4O7LbioA/XE0bqrBXuYm6isbOWX7RTWfb/AOxP6fGIDw9eWDVbVdF3WGxiV21jBBC459eP80j98n/sC79gbaygVfU5d/mwnnJ+MYlkEs53HPYdgPXEuqzHa9elTZTbITCEQDzPhNOEyAyokEfgQvmQCcEsJYugEnJ3bOqssTIQLJCCSPoNG7InbG3MWsEpn6FRSg4M2dFbMdBH9MZz7lqLUei0zRlhEtEZoYldMMGaENQsy3X6pt6pOJlqmWnRhHorkF09GZo16SX0dE1qqJoSwQxbNJANp56KzTxK6mFkMF6cQNiTT1FcQvWIwmDr05ic09Ukz3XEDCgJnRJLRRiYkkzJIiGt4f161WDeN9TfRap5ArP48Y7g/wChMNq9H9n1uz8GoVqh7EOMAe3faZiVvtIPHHuMibvU7fN0ldgz5uidMs3BalsBTx3xhR/+fmaq3yjj9oMWZBQqSDwQcHgjkfBhAY31vBsFijat6i0e2W+8O3GGyMc9ojumSax4IzrGLPL2PFy8VIKLCSV3TgaPgQyy4EGsMglUpYA6BOhZJ1WhhMjLBZJzdOTRooy0C85JK7PQEVXvG9PJJMEyxG/opoiSSSBYwOp7RGn70kk3VlUjc0c1aZJJoEL2TO1EkkEiGbqJm6mSSIyIy9TELRxJJAERbvOzskUdEnZJJEQqZqaX/As+aNRn5wEInJJdT9QUdcf+1oPr9Yz643Nx+USMkkS36hZewNsWMkkrIWlR3kkjsgwsZTtOyTJYEo8lfaSSGBCSSSTUA//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Tree>
    <p:extLst>
      <p:ext uri="{BB962C8B-B14F-4D97-AF65-F5344CB8AC3E}">
        <p14:creationId xmlns:p14="http://schemas.microsoft.com/office/powerpoint/2010/main" val="21851141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2800" b="1" dirty="0" smtClean="0">
                <a:solidFill>
                  <a:srgbClr val="FF0000"/>
                </a:solidFill>
              </a:rPr>
              <a:t>Harmonogram prac</a:t>
            </a:r>
            <a:endParaRPr lang="pl-PL" sz="2800" b="1" dirty="0">
              <a:solidFill>
                <a:srgbClr val="FF0000"/>
              </a:solidFill>
            </a:endParaRPr>
          </a:p>
        </p:txBody>
      </p:sp>
      <p:sp>
        <p:nvSpPr>
          <p:cNvPr id="3" name="Symbol zastępczy zawartości 2"/>
          <p:cNvSpPr>
            <a:spLocks noGrp="1"/>
          </p:cNvSpPr>
          <p:nvPr>
            <p:ph idx="1"/>
          </p:nvPr>
        </p:nvSpPr>
        <p:spPr>
          <a:xfrm>
            <a:off x="467544" y="1196752"/>
            <a:ext cx="8229600" cy="5256584"/>
          </a:xfrm>
        </p:spPr>
        <p:txBody>
          <a:bodyPr>
            <a:normAutofit fontScale="77500" lnSpcReduction="20000"/>
          </a:bodyPr>
          <a:lstStyle/>
          <a:p>
            <a:r>
              <a:rPr lang="pl-PL" dirty="0" smtClean="0"/>
              <a:t>1) </a:t>
            </a:r>
            <a:r>
              <a:rPr lang="pl-PL" dirty="0"/>
              <a:t>Grudzień</a:t>
            </a:r>
          </a:p>
          <a:p>
            <a:r>
              <a:rPr lang="pl-PL" dirty="0" smtClean="0"/>
              <a:t>- cele, założenia tworzenia ogrodu. Wspólne </a:t>
            </a:r>
            <a:r>
              <a:rPr lang="pl-PL" dirty="0"/>
              <a:t>wybranie funkcji, jaką ma pełnić ich ogród,</a:t>
            </a:r>
          </a:p>
          <a:p>
            <a:r>
              <a:rPr lang="pl-PL" dirty="0" smtClean="0"/>
              <a:t>- </a:t>
            </a:r>
            <a:r>
              <a:rPr lang="pl-PL" dirty="0"/>
              <a:t>budowa różnego rodzaju karmników dla ptaków, </a:t>
            </a:r>
            <a:r>
              <a:rPr lang="pl-PL" dirty="0" smtClean="0"/>
              <a:t>obserwacje ptaków </a:t>
            </a:r>
            <a:r>
              <a:rPr lang="pl-PL" dirty="0"/>
              <a:t>w ogrodzie, tropów zwierząt na śniegu</a:t>
            </a:r>
          </a:p>
          <a:p>
            <a:r>
              <a:rPr lang="pl-PL" dirty="0" smtClean="0"/>
              <a:t>2</a:t>
            </a:r>
            <a:r>
              <a:rPr lang="pl-PL" dirty="0"/>
              <a:t>) Styczeń</a:t>
            </a:r>
          </a:p>
          <a:p>
            <a:r>
              <a:rPr lang="pl-PL" dirty="0" smtClean="0"/>
              <a:t>- </a:t>
            </a:r>
            <a:r>
              <a:rPr lang="pl-PL" dirty="0"/>
              <a:t>planowanie, projektowanie ogrodu (pomiary, </a:t>
            </a:r>
            <a:r>
              <a:rPr lang="pl-PL" dirty="0" smtClean="0"/>
              <a:t>projekt, rozmieszczenie </a:t>
            </a:r>
            <a:r>
              <a:rPr lang="pl-PL" dirty="0"/>
              <a:t>stref, dobór gatunków)</a:t>
            </a:r>
          </a:p>
          <a:p>
            <a:r>
              <a:rPr lang="pl-PL" dirty="0" smtClean="0"/>
              <a:t>- </a:t>
            </a:r>
            <a:r>
              <a:rPr lang="pl-PL" dirty="0"/>
              <a:t>badania </a:t>
            </a:r>
            <a:r>
              <a:rPr lang="pl-PL" dirty="0" err="1"/>
              <a:t>pH</a:t>
            </a:r>
            <a:r>
              <a:rPr lang="pl-PL" dirty="0"/>
              <a:t> gleby (o ile gleba nie jest zbyt zamarznięta)</a:t>
            </a:r>
          </a:p>
          <a:p>
            <a:r>
              <a:rPr lang="pl-PL" dirty="0" smtClean="0"/>
              <a:t>- </a:t>
            </a:r>
            <a:r>
              <a:rPr lang="pl-PL" dirty="0"/>
              <a:t>wykonanie doniczek, lampionów do ogrodu z recyklingu</a:t>
            </a:r>
          </a:p>
          <a:p>
            <a:r>
              <a:rPr lang="pl-PL" dirty="0" smtClean="0"/>
              <a:t>3</a:t>
            </a:r>
            <a:r>
              <a:rPr lang="pl-PL" dirty="0"/>
              <a:t>) Luty</a:t>
            </a:r>
          </a:p>
          <a:p>
            <a:r>
              <a:rPr lang="pl-PL" dirty="0" smtClean="0"/>
              <a:t>- </a:t>
            </a:r>
            <a:r>
              <a:rPr lang="pl-PL" dirty="0"/>
              <a:t>Wysiewanie nasion pod rozsady</a:t>
            </a:r>
          </a:p>
          <a:p>
            <a:r>
              <a:rPr lang="pl-PL" dirty="0" smtClean="0"/>
              <a:t>- </a:t>
            </a:r>
            <a:r>
              <a:rPr lang="pl-PL" dirty="0"/>
              <a:t>Przygotowanie domków dla </a:t>
            </a:r>
            <a:r>
              <a:rPr lang="pl-PL" dirty="0" smtClean="0"/>
              <a:t>owadów</a:t>
            </a:r>
            <a:endParaRPr lang="pl-PL" dirty="0"/>
          </a:p>
        </p:txBody>
      </p:sp>
      <p:pic>
        <p:nvPicPr>
          <p:cNvPr id="4" name="Picture 2" descr="C:\Users\Ania\Desktop\kumak_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1436" y="11088"/>
            <a:ext cx="2185294" cy="1689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8388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solidFill>
                  <a:srgbClr val="FF0000"/>
                </a:solidFill>
              </a:rPr>
              <a:t>Ogród - marzenie</a:t>
            </a:r>
            <a:endParaRPr lang="pl-PL" dirty="0">
              <a:solidFill>
                <a:srgbClr val="FF0000"/>
              </a:solidFill>
            </a:endParaRPr>
          </a:p>
        </p:txBody>
      </p:sp>
      <p:sp>
        <p:nvSpPr>
          <p:cNvPr id="3" name="Symbol zastępczy zawartości 2"/>
          <p:cNvSpPr>
            <a:spLocks noGrp="1"/>
          </p:cNvSpPr>
          <p:nvPr>
            <p:ph idx="1"/>
          </p:nvPr>
        </p:nvSpPr>
        <p:spPr>
          <a:xfrm>
            <a:off x="457200" y="1556792"/>
            <a:ext cx="8229600" cy="4824536"/>
          </a:xfrm>
        </p:spPr>
        <p:txBody>
          <a:bodyPr>
            <a:normAutofit/>
          </a:bodyPr>
          <a:lstStyle/>
          <a:p>
            <a:pPr>
              <a:buNone/>
            </a:pPr>
            <a:r>
              <a:rPr lang="pl-PL" sz="2800" dirty="0" smtClean="0"/>
              <a:t>    Wykonaj kolaż/rysunek wymarzonego ogrodu. </a:t>
            </a:r>
            <a:br>
              <a:rPr lang="pl-PL" sz="2800" dirty="0" smtClean="0"/>
            </a:br>
            <a:r>
              <a:rPr lang="pl-PL" sz="2800" dirty="0" smtClean="0"/>
              <a:t>Jakie są w nim: rośliny, kolory, ozdoby, ścieżki, </a:t>
            </a:r>
            <a:br>
              <a:rPr lang="pl-PL" sz="2800" dirty="0" smtClean="0"/>
            </a:br>
            <a:r>
              <a:rPr lang="pl-PL" sz="2800" dirty="0" smtClean="0"/>
              <a:t>inne elementy? Jaki jest Twój wymarzony ogród: uporządkowany, różnorodny, tematyczny?</a:t>
            </a:r>
          </a:p>
          <a:p>
            <a:endParaRPr lang="pl-PL" sz="2800" dirty="0"/>
          </a:p>
        </p:txBody>
      </p:sp>
      <p:pic>
        <p:nvPicPr>
          <p:cNvPr id="1026" name="Picture 2" descr="C:\Users\Ania\Desktop\ogrodki\raporty\1\Bajka_opole\cam020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3429000"/>
            <a:ext cx="3770601" cy="2827951"/>
          </a:xfrm>
          <a:prstGeom prst="rect">
            <a:avLst/>
          </a:prstGeom>
          <a:noFill/>
          <a:ln w="28575">
            <a:solidFill>
              <a:schemeClr val="tx1">
                <a:alpha val="85000"/>
              </a:schemeClr>
            </a:solidFill>
          </a:ln>
          <a:extLst>
            <a:ext uri="{909E8E84-426E-40DD-AFC4-6F175D3DCCD1}">
              <a14:hiddenFill xmlns:a14="http://schemas.microsoft.com/office/drawing/2010/main">
                <a:solidFill>
                  <a:srgbClr val="FFFFFF"/>
                </a:solidFill>
              </a14:hiddenFill>
            </a:ext>
          </a:extLst>
        </p:spPr>
      </p:pic>
      <p:pic>
        <p:nvPicPr>
          <p:cNvPr id="1027" name="Picture 3" descr="P408025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3429000"/>
            <a:ext cx="3744416" cy="2809859"/>
          </a:xfrm>
          <a:prstGeom prst="rect">
            <a:avLst/>
          </a:prstGeom>
          <a:noFill/>
          <a:ln w="28575">
            <a:solidFill>
              <a:schemeClr val="tx1">
                <a:alpha val="85000"/>
              </a:schemeClr>
            </a:solidFill>
          </a:ln>
          <a:extLst>
            <a:ext uri="{909E8E84-426E-40DD-AFC4-6F175D3DCCD1}">
              <a14:hiddenFill xmlns:a14="http://schemas.microsoft.com/office/drawing/2010/main">
                <a:solidFill>
                  <a:srgbClr val="FFFFFF"/>
                </a:solidFill>
              </a14:hiddenFill>
            </a:ext>
          </a:extLst>
        </p:spPr>
      </p:pic>
      <p:pic>
        <p:nvPicPr>
          <p:cNvPr id="7" name="Picture 2" descr="C:\Users\Ania\Desktop\kumak_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1436" y="11088"/>
            <a:ext cx="2185294" cy="1689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8256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normAutofit fontScale="70000" lnSpcReduction="20000"/>
          </a:bodyPr>
          <a:lstStyle/>
          <a:p>
            <a:r>
              <a:rPr lang="pl-PL" dirty="0" smtClean="0"/>
              <a:t>4) Marzec</a:t>
            </a:r>
          </a:p>
          <a:p>
            <a:r>
              <a:rPr lang="pl-PL" dirty="0" smtClean="0"/>
              <a:t>- montaż domków dla owadów w ogrodzie</a:t>
            </a:r>
          </a:p>
          <a:p>
            <a:r>
              <a:rPr lang="pl-PL" dirty="0" smtClean="0"/>
              <a:t>- wykonanie kompostownika</a:t>
            </a:r>
          </a:p>
          <a:p>
            <a:r>
              <a:rPr lang="pl-PL" dirty="0" smtClean="0"/>
              <a:t>- pod koniec miesiąca wiosenne porządki w ogrodzie, przygotowanie gleby</a:t>
            </a:r>
          </a:p>
          <a:p>
            <a:r>
              <a:rPr lang="pl-PL" dirty="0" smtClean="0"/>
              <a:t>5) Kwiecień</a:t>
            </a:r>
          </a:p>
          <a:p>
            <a:r>
              <a:rPr lang="pl-PL" dirty="0" smtClean="0"/>
              <a:t>- sadzenie drzew i krzewów</a:t>
            </a:r>
          </a:p>
          <a:p>
            <a:r>
              <a:rPr lang="pl-PL" dirty="0" smtClean="0"/>
              <a:t>- wysiewanie roślin wabiących owady zapylające (założenie łąki kwiatowej)</a:t>
            </a:r>
          </a:p>
          <a:p>
            <a:r>
              <a:rPr lang="pl-PL" dirty="0" smtClean="0"/>
              <a:t>6) Maj</a:t>
            </a:r>
          </a:p>
          <a:p>
            <a:r>
              <a:rPr lang="pl-PL" dirty="0" smtClean="0"/>
              <a:t>- wysadzanie do gruntu rozsady roślin jednorocznych</a:t>
            </a:r>
          </a:p>
          <a:p>
            <a:r>
              <a:rPr lang="pl-PL" dirty="0" smtClean="0"/>
              <a:t>- wykonanie rabat wzniesionych (podniesione grządki)</a:t>
            </a:r>
          </a:p>
          <a:p>
            <a:r>
              <a:rPr lang="pl-PL" dirty="0" smtClean="0"/>
              <a:t>- wykonanie ogrodu ziołowo-warzywnego Przez cały czas trwania projektu: obserwacje przyrodnicze</a:t>
            </a:r>
          </a:p>
          <a:p>
            <a:endParaRPr lang="pl-PL" dirty="0"/>
          </a:p>
        </p:txBody>
      </p:sp>
      <p:pic>
        <p:nvPicPr>
          <p:cNvPr id="4" name="Picture 2" descr="C:\Users\Ania\Desktop\kumak_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51436" y="11088"/>
            <a:ext cx="2185294" cy="16897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Ania\Desktop\kumak_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03836" y="163488"/>
            <a:ext cx="2185294" cy="16897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sp>
        <p:nvSpPr>
          <p:cNvPr id="3" name="Symbol zastępczy zawartości 2"/>
          <p:cNvSpPr>
            <a:spLocks noGrp="1"/>
          </p:cNvSpPr>
          <p:nvPr>
            <p:ph idx="1"/>
          </p:nvPr>
        </p:nvSpPr>
        <p:spPr/>
        <p:txBody>
          <a:bodyPr/>
          <a:lstStyle/>
          <a:p>
            <a:r>
              <a:rPr lang="pl-PL" dirty="0" smtClean="0"/>
              <a:t>Anna Piotrowska</a:t>
            </a:r>
          </a:p>
          <a:p>
            <a:r>
              <a:rPr lang="pl-PL" dirty="0" smtClean="0"/>
              <a:t>Dziecięca Akademia Przyrody Kumak</a:t>
            </a:r>
          </a:p>
          <a:p>
            <a:r>
              <a:rPr lang="pl-PL" dirty="0" smtClean="0">
                <a:hlinkClick r:id="rId2"/>
              </a:rPr>
              <a:t>akademia@kumak.waw.pl</a:t>
            </a:r>
            <a:endParaRPr lang="pl-PL" dirty="0"/>
          </a:p>
          <a:p>
            <a:r>
              <a:rPr lang="pl-PL" dirty="0" smtClean="0">
                <a:hlinkClick r:id="rId3"/>
              </a:rPr>
              <a:t>www.kumak.waw.pl</a:t>
            </a:r>
            <a:endParaRPr lang="pl-PL" dirty="0" smtClean="0"/>
          </a:p>
          <a:p>
            <a:r>
              <a:rPr lang="pl-PL" dirty="0">
                <a:hlinkClick r:id="rId4"/>
              </a:rPr>
              <a:t>www.przyrodniczeazyle.pl</a:t>
            </a:r>
            <a:endParaRPr lang="pl-PL" dirty="0"/>
          </a:p>
          <a:p>
            <a:r>
              <a:rPr lang="pl-PL" dirty="0" smtClean="0"/>
              <a:t>Nr tel. 503 138 790</a:t>
            </a:r>
            <a:endParaRPr lang="pl-PL"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192" y="260648"/>
            <a:ext cx="2189163" cy="168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7180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123728" y="1916832"/>
            <a:ext cx="8229600" cy="4525963"/>
          </a:xfrm>
        </p:spPr>
        <p:txBody>
          <a:bodyPr>
            <a:normAutofit/>
          </a:bodyPr>
          <a:lstStyle/>
          <a:p>
            <a:r>
              <a:rPr lang="pl-PL" sz="2800" dirty="0" smtClean="0"/>
              <a:t>co </a:t>
            </a:r>
            <a:r>
              <a:rPr lang="pl-PL" sz="2800" dirty="0"/>
              <a:t>to jest </a:t>
            </a:r>
            <a:r>
              <a:rPr lang="pl-PL" sz="2800" dirty="0" smtClean="0"/>
              <a:t>ogród?</a:t>
            </a:r>
          </a:p>
          <a:p>
            <a:r>
              <a:rPr lang="pl-PL" sz="2800" dirty="0" smtClean="0"/>
              <a:t>jaki jest cel założenia ogrodu?</a:t>
            </a:r>
            <a:endParaRPr lang="pl-PL" sz="2800" dirty="0"/>
          </a:p>
          <a:p>
            <a:r>
              <a:rPr lang="pl-PL" sz="2800" dirty="0" smtClean="0"/>
              <a:t>co </a:t>
            </a:r>
            <a:r>
              <a:rPr lang="pl-PL" sz="2800" dirty="0"/>
              <a:t>może być w ogrodzie?</a:t>
            </a:r>
          </a:p>
          <a:p>
            <a:r>
              <a:rPr lang="pl-PL" sz="2800" dirty="0" smtClean="0"/>
              <a:t>jak zwabić do ogrodu zwierzęta?</a:t>
            </a:r>
          </a:p>
          <a:p>
            <a:r>
              <a:rPr lang="pl-PL" sz="2800" dirty="0" smtClean="0"/>
              <a:t>co </a:t>
            </a:r>
            <a:r>
              <a:rPr lang="pl-PL" sz="2800" dirty="0"/>
              <a:t>ogród może dać </a:t>
            </a:r>
            <a:r>
              <a:rPr lang="pl-PL" sz="2800" dirty="0" smtClean="0"/>
              <a:t>zwierzętom?</a:t>
            </a:r>
            <a:endParaRPr lang="pl-PL" sz="2800" dirty="0"/>
          </a:p>
        </p:txBody>
      </p:sp>
      <p:pic>
        <p:nvPicPr>
          <p:cNvPr id="20484" name="Picture 4" descr="http://lakewik.duckdns.org/chmura1.gif"/>
          <p:cNvPicPr>
            <a:picLocks noChangeAspect="1" noChangeArrowheads="1"/>
          </p:cNvPicPr>
          <p:nvPr/>
        </p:nvPicPr>
        <p:blipFill>
          <a:blip r:embed="rId3" cstate="print"/>
          <a:srcRect/>
          <a:stretch>
            <a:fillRect/>
          </a:stretch>
        </p:blipFill>
        <p:spPr bwMode="auto">
          <a:xfrm>
            <a:off x="99676" y="260648"/>
            <a:ext cx="9044324" cy="5249721"/>
          </a:xfrm>
          <a:prstGeom prst="rect">
            <a:avLst/>
          </a:prstGeom>
          <a:noFill/>
        </p:spPr>
      </p:pic>
      <p:pic>
        <p:nvPicPr>
          <p:cNvPr id="7" name="Picture 2" descr="C:\Users\Ania\Desktop\kumak_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1436" y="11088"/>
            <a:ext cx="2185294" cy="1689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0667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smtClean="0">
                <a:solidFill>
                  <a:srgbClr val="FF0000"/>
                </a:solidFill>
              </a:rPr>
              <a:t>Zasady tworzenia </a:t>
            </a:r>
            <a:br>
              <a:rPr lang="pl-PL" dirty="0" smtClean="0">
                <a:solidFill>
                  <a:srgbClr val="FF0000"/>
                </a:solidFill>
              </a:rPr>
            </a:br>
            <a:r>
              <a:rPr lang="pl-PL" dirty="0" smtClean="0">
                <a:solidFill>
                  <a:srgbClr val="FF0000"/>
                </a:solidFill>
              </a:rPr>
              <a:t>przyrodniczych azyli</a:t>
            </a:r>
            <a:endParaRPr lang="pl-PL" dirty="0">
              <a:solidFill>
                <a:srgbClr val="FF0000"/>
              </a:solidFill>
            </a:endParaRPr>
          </a:p>
        </p:txBody>
      </p:sp>
      <p:sp>
        <p:nvSpPr>
          <p:cNvPr id="3" name="Symbol zastępczy zawartości 2"/>
          <p:cNvSpPr>
            <a:spLocks noGrp="1"/>
          </p:cNvSpPr>
          <p:nvPr>
            <p:ph idx="1"/>
          </p:nvPr>
        </p:nvSpPr>
        <p:spPr/>
        <p:txBody>
          <a:bodyPr>
            <a:normAutofit/>
          </a:bodyPr>
          <a:lstStyle/>
          <a:p>
            <a:r>
              <a:rPr lang="pl-PL" dirty="0" smtClean="0"/>
              <a:t>Im mniej porządnie, tym lepiej</a:t>
            </a:r>
          </a:p>
          <a:p>
            <a:endParaRPr lang="pl-PL" dirty="0" smtClean="0"/>
          </a:p>
          <a:p>
            <a:pPr>
              <a:buNone/>
            </a:pPr>
            <a:endParaRPr lang="pl-PL" dirty="0" smtClean="0"/>
          </a:p>
          <a:p>
            <a:endParaRPr lang="pl-PL" dirty="0" smtClean="0"/>
          </a:p>
          <a:p>
            <a:endParaRPr lang="pl-PL" dirty="0"/>
          </a:p>
        </p:txBody>
      </p:sp>
      <p:pic>
        <p:nvPicPr>
          <p:cNvPr id="4" name="Picture 2" descr="C:\Users\Ania\Desktop\kumak_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51436" y="11088"/>
            <a:ext cx="2185294" cy="168972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2315120"/>
            <a:ext cx="5905500" cy="3343275"/>
          </a:xfrm>
          <a:prstGeom prst="rect">
            <a:avLst/>
          </a:prstGeom>
          <a:noFill/>
          <a:ln w="28575">
            <a:solidFill>
              <a:schemeClr val="tx1">
                <a:alpha val="85000"/>
              </a:schemeClr>
            </a:solidFill>
          </a:ln>
          <a:extLst>
            <a:ext uri="{909E8E84-426E-40DD-AFC4-6F175D3DCCD1}">
              <a14:hiddenFill xmlns:a14="http://schemas.microsoft.com/office/drawing/2010/main">
                <a:solidFill>
                  <a:schemeClr val="accent1"/>
                </a:solidFill>
              </a14:hiddenFill>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101" y="2852936"/>
            <a:ext cx="3502670" cy="3271415"/>
          </a:xfrm>
          <a:prstGeom prst="rect">
            <a:avLst/>
          </a:prstGeom>
          <a:noFill/>
          <a:ln w="28575">
            <a:solidFill>
              <a:schemeClr val="tx1">
                <a:alpha val="85000"/>
              </a:schemeClr>
            </a:solidFill>
          </a:ln>
          <a:extLst>
            <a:ext uri="{909E8E84-426E-40DD-AFC4-6F175D3DCCD1}">
              <a14:hiddenFill xmlns:a14="http://schemas.microsoft.com/office/drawing/2010/main">
                <a:solidFill>
                  <a:schemeClr val="accent1"/>
                </a:solidFill>
              </a14:hiddenFill>
            </a:ext>
          </a:extLst>
        </p:spPr>
      </p:pic>
      <p:sp>
        <p:nvSpPr>
          <p:cNvPr id="5" name="pole tekstowe 4"/>
          <p:cNvSpPr txBox="1"/>
          <p:nvPr/>
        </p:nvSpPr>
        <p:spPr>
          <a:xfrm>
            <a:off x="2103757" y="5298400"/>
            <a:ext cx="3096344" cy="369332"/>
          </a:xfrm>
          <a:prstGeom prst="rect">
            <a:avLst/>
          </a:prstGeom>
          <a:noFill/>
        </p:spPr>
        <p:txBody>
          <a:bodyPr wrap="square" rtlCol="0">
            <a:spAutoFit/>
          </a:bodyPr>
          <a:lstStyle/>
          <a:p>
            <a:r>
              <a:rPr lang="pl-PL" dirty="0" smtClean="0"/>
              <a:t>www.muratordom.pl</a:t>
            </a:r>
            <a:endParaRPr lang="pl-PL"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additive="base">
                                        <p:cTn id="7" dur="500" fill="hold"/>
                                        <p:tgtEl>
                                          <p:spTgt spid="4099"/>
                                        </p:tgtEl>
                                        <p:attrNameLst>
                                          <p:attrName>ppt_x</p:attrName>
                                        </p:attrNameLst>
                                      </p:cBhvr>
                                      <p:tavLst>
                                        <p:tav tm="0">
                                          <p:val>
                                            <p:strVal val="#ppt_x"/>
                                          </p:val>
                                        </p:tav>
                                        <p:tav tm="100000">
                                          <p:val>
                                            <p:strVal val="#ppt_x"/>
                                          </p:val>
                                        </p:tav>
                                      </p:tavLst>
                                    </p:anim>
                                    <p:anim calcmode="lin" valueType="num">
                                      <p:cBhvr additive="base">
                                        <p:cTn id="8" dur="500" fill="hold"/>
                                        <p:tgtEl>
                                          <p:spTgt spid="40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260648"/>
            <a:ext cx="8229600" cy="1143000"/>
          </a:xfrm>
        </p:spPr>
        <p:txBody>
          <a:bodyPr>
            <a:normAutofit fontScale="90000"/>
          </a:bodyPr>
          <a:lstStyle/>
          <a:p>
            <a:r>
              <a:rPr lang="pl-PL" dirty="0" smtClean="0">
                <a:solidFill>
                  <a:srgbClr val="FF0000"/>
                </a:solidFill>
              </a:rPr>
              <a:t>Zasady tworzenia </a:t>
            </a:r>
            <a:br>
              <a:rPr lang="pl-PL" dirty="0" smtClean="0">
                <a:solidFill>
                  <a:srgbClr val="FF0000"/>
                </a:solidFill>
              </a:rPr>
            </a:br>
            <a:r>
              <a:rPr lang="pl-PL" dirty="0" smtClean="0">
                <a:solidFill>
                  <a:srgbClr val="FF0000"/>
                </a:solidFill>
              </a:rPr>
              <a:t>przyrodniczych azyli</a:t>
            </a:r>
            <a:endParaRPr lang="pl-PL" dirty="0"/>
          </a:p>
        </p:txBody>
      </p:sp>
      <p:sp>
        <p:nvSpPr>
          <p:cNvPr id="3" name="Symbol zastępczy zawartości 2"/>
          <p:cNvSpPr>
            <a:spLocks noGrp="1"/>
          </p:cNvSpPr>
          <p:nvPr>
            <p:ph idx="1"/>
          </p:nvPr>
        </p:nvSpPr>
        <p:spPr>
          <a:xfrm>
            <a:off x="914400" y="1124744"/>
            <a:ext cx="8229600" cy="4569371"/>
          </a:xfrm>
        </p:spPr>
        <p:txBody>
          <a:bodyPr/>
          <a:lstStyle/>
          <a:p>
            <a:endParaRPr lang="pl-PL" dirty="0" smtClean="0"/>
          </a:p>
          <a:p>
            <a:r>
              <a:rPr lang="pl-PL" sz="2800" dirty="0" smtClean="0"/>
              <a:t>GRA ZAPROJEKTUJ OGRÓD</a:t>
            </a:r>
          </a:p>
          <a:p>
            <a:pPr marL="0" indent="0">
              <a:buNone/>
            </a:pPr>
            <a:endParaRPr lang="pl-PL" dirty="0" smtClean="0"/>
          </a:p>
        </p:txBody>
      </p:sp>
      <p:pic>
        <p:nvPicPr>
          <p:cNvPr id="3074" name="Picture 2" descr="C:\Users\Ania\Desktop\ogrodki\ogro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2348880"/>
            <a:ext cx="6624736" cy="4101027"/>
          </a:xfrm>
          <a:prstGeom prst="rect">
            <a:avLst/>
          </a:prstGeom>
          <a:noFill/>
          <a:ln w="28575">
            <a:solidFill>
              <a:schemeClr val="tx1">
                <a:alpha val="85000"/>
              </a:schemeClr>
            </a:solidFill>
          </a:ln>
          <a:extLst>
            <a:ext uri="{909E8E84-426E-40DD-AFC4-6F175D3DCCD1}">
              <a14:hiddenFill xmlns:a14="http://schemas.microsoft.com/office/drawing/2010/main">
                <a:solidFill>
                  <a:srgbClr val="FFFFFF"/>
                </a:solidFill>
              </a14:hiddenFill>
            </a:ext>
          </a:extLst>
        </p:spPr>
      </p:pic>
      <p:pic>
        <p:nvPicPr>
          <p:cNvPr id="6" name="Picture 2" descr="C:\Users\Ania\Desktop\kumak_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1436" y="11088"/>
            <a:ext cx="2185294" cy="1689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298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smtClean="0">
                <a:solidFill>
                  <a:srgbClr val="FF0000"/>
                </a:solidFill>
              </a:rPr>
              <a:t>Zasady tworzenia </a:t>
            </a:r>
            <a:br>
              <a:rPr lang="pl-PL" dirty="0" smtClean="0">
                <a:solidFill>
                  <a:srgbClr val="FF0000"/>
                </a:solidFill>
              </a:rPr>
            </a:br>
            <a:r>
              <a:rPr lang="pl-PL" dirty="0" smtClean="0">
                <a:solidFill>
                  <a:srgbClr val="FF0000"/>
                </a:solidFill>
              </a:rPr>
              <a:t>przyrodniczych azyli</a:t>
            </a:r>
            <a:endParaRPr lang="pl-PL" dirty="0"/>
          </a:p>
        </p:txBody>
      </p:sp>
      <p:sp>
        <p:nvSpPr>
          <p:cNvPr id="3" name="Symbol zastępczy zawartości 2"/>
          <p:cNvSpPr>
            <a:spLocks noGrp="1"/>
          </p:cNvSpPr>
          <p:nvPr>
            <p:ph idx="1"/>
          </p:nvPr>
        </p:nvSpPr>
        <p:spPr>
          <a:xfrm>
            <a:off x="467544" y="1628800"/>
            <a:ext cx="8229600" cy="4237931"/>
          </a:xfrm>
        </p:spPr>
        <p:txBody>
          <a:bodyPr/>
          <a:lstStyle/>
          <a:p>
            <a:pPr>
              <a:buNone/>
            </a:pPr>
            <a:r>
              <a:rPr lang="pl-PL" dirty="0" smtClean="0"/>
              <a:t>Ogrodzenie umożliwiające wędrówkę zwierząt</a:t>
            </a:r>
          </a:p>
          <a:p>
            <a:pPr>
              <a:buNone/>
            </a:pPr>
            <a:r>
              <a:rPr lang="pl-PL" dirty="0" smtClean="0"/>
              <a:t>					</a:t>
            </a:r>
            <a:endParaRPr lang="pl-PL" dirty="0"/>
          </a:p>
        </p:txBody>
      </p:sp>
      <p:pic>
        <p:nvPicPr>
          <p:cNvPr id="5122" name="Picture 2" descr="Czy p&amp;lstrok;ot jest cz&amp;eogon;&amp;sacute;ci&amp;aogon; sk&amp;lstrok;adow&amp;aogon; nieruchomo&amp;sacute;ci zabu&amp;zdot;a&amp;nacute;skiej"/>
          <p:cNvPicPr>
            <a:picLocks noChangeAspect="1" noChangeArrowheads="1"/>
          </p:cNvPicPr>
          <p:nvPr/>
        </p:nvPicPr>
        <p:blipFill>
          <a:blip r:embed="rId2" cstate="print"/>
          <a:srcRect/>
          <a:stretch>
            <a:fillRect/>
          </a:stretch>
        </p:blipFill>
        <p:spPr bwMode="auto">
          <a:xfrm>
            <a:off x="539552" y="2204864"/>
            <a:ext cx="4104456" cy="2612643"/>
          </a:xfrm>
          <a:prstGeom prst="rect">
            <a:avLst/>
          </a:prstGeom>
          <a:noFill/>
          <a:ln w="28575">
            <a:solidFill>
              <a:schemeClr val="tx1">
                <a:alpha val="85000"/>
              </a:schemeClr>
            </a:solidFill>
          </a:ln>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3495358"/>
            <a:ext cx="3960440" cy="2642263"/>
          </a:xfrm>
          <a:prstGeom prst="rect">
            <a:avLst/>
          </a:prstGeom>
          <a:noFill/>
          <a:ln w="28575">
            <a:solidFill>
              <a:schemeClr val="tx1">
                <a:alpha val="85000"/>
              </a:schemeClr>
            </a:solidFill>
          </a:ln>
          <a:extLst>
            <a:ext uri="{909E8E84-426E-40DD-AFC4-6F175D3DCCD1}">
              <a14:hiddenFill xmlns:a14="http://schemas.microsoft.com/office/drawing/2010/main">
                <a:solidFill>
                  <a:schemeClr val="accent1"/>
                </a:solidFill>
              </a14:hiddenFill>
            </a:ext>
          </a:extLst>
        </p:spPr>
      </p:pic>
      <p:sp>
        <p:nvSpPr>
          <p:cNvPr id="5" name="Prostokąt 4"/>
          <p:cNvSpPr/>
          <p:nvPr/>
        </p:nvSpPr>
        <p:spPr>
          <a:xfrm>
            <a:off x="7380312" y="5768289"/>
            <a:ext cx="1368152" cy="369332"/>
          </a:xfrm>
          <a:prstGeom prst="rect">
            <a:avLst/>
          </a:prstGeom>
        </p:spPr>
        <p:txBody>
          <a:bodyPr wrap="square">
            <a:spAutoFit/>
          </a:bodyPr>
          <a:lstStyle/>
          <a:p>
            <a:r>
              <a:rPr lang="pl-PL" dirty="0"/>
              <a:t>Fot. JONIEC </a:t>
            </a:r>
          </a:p>
        </p:txBody>
      </p:sp>
      <p:sp>
        <p:nvSpPr>
          <p:cNvPr id="6" name="Prostokąt 5"/>
          <p:cNvSpPr/>
          <p:nvPr/>
        </p:nvSpPr>
        <p:spPr>
          <a:xfrm>
            <a:off x="539552" y="4448175"/>
            <a:ext cx="2284499" cy="369332"/>
          </a:xfrm>
          <a:prstGeom prst="rect">
            <a:avLst/>
          </a:prstGeom>
        </p:spPr>
        <p:txBody>
          <a:bodyPr wrap="square">
            <a:spAutoFit/>
          </a:bodyPr>
          <a:lstStyle/>
          <a:p>
            <a:r>
              <a:rPr lang="pl-PL" dirty="0"/>
              <a:t>http://fotogalerie.pl</a:t>
            </a:r>
          </a:p>
        </p:txBody>
      </p:sp>
      <p:pic>
        <p:nvPicPr>
          <p:cNvPr id="8" name="Picture 2" descr="C:\Users\Ania\Desktop\kumak_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1436" y="11088"/>
            <a:ext cx="2185294" cy="16897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additive="base">
                                        <p:cTn id="7" dur="500" fill="hold"/>
                                        <p:tgtEl>
                                          <p:spTgt spid="5123"/>
                                        </p:tgtEl>
                                        <p:attrNameLst>
                                          <p:attrName>ppt_x</p:attrName>
                                        </p:attrNameLst>
                                      </p:cBhvr>
                                      <p:tavLst>
                                        <p:tav tm="0">
                                          <p:val>
                                            <p:strVal val="#ppt_x"/>
                                          </p:val>
                                        </p:tav>
                                        <p:tav tm="100000">
                                          <p:val>
                                            <p:strVal val="#ppt_x"/>
                                          </p:val>
                                        </p:tav>
                                      </p:tavLst>
                                    </p:anim>
                                    <p:anim calcmode="lin" valueType="num">
                                      <p:cBhvr additive="base">
                                        <p:cTn id="8" dur="500" fill="hold"/>
                                        <p:tgtEl>
                                          <p:spTgt spid="5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smtClean="0">
                <a:solidFill>
                  <a:srgbClr val="FF0000"/>
                </a:solidFill>
              </a:rPr>
              <a:t>Zasady tworzenia </a:t>
            </a:r>
            <a:br>
              <a:rPr lang="pl-PL" dirty="0" smtClean="0">
                <a:solidFill>
                  <a:srgbClr val="FF0000"/>
                </a:solidFill>
              </a:rPr>
            </a:br>
            <a:r>
              <a:rPr lang="pl-PL" dirty="0" smtClean="0">
                <a:solidFill>
                  <a:srgbClr val="FF0000"/>
                </a:solidFill>
              </a:rPr>
              <a:t>przyrodniczych azyli</a:t>
            </a:r>
            <a:endParaRPr lang="pl-PL" dirty="0"/>
          </a:p>
        </p:txBody>
      </p:sp>
      <p:sp>
        <p:nvSpPr>
          <p:cNvPr id="3" name="Symbol zastępczy zawartości 2"/>
          <p:cNvSpPr>
            <a:spLocks noGrp="1"/>
          </p:cNvSpPr>
          <p:nvPr>
            <p:ph idx="1"/>
          </p:nvPr>
        </p:nvSpPr>
        <p:spPr/>
        <p:txBody>
          <a:bodyPr/>
          <a:lstStyle/>
          <a:p>
            <a:pPr>
              <a:buNone/>
            </a:pPr>
            <a:r>
              <a:rPr lang="pl-PL" dirty="0" smtClean="0"/>
              <a:t>           Kwietna łąka zamiast trawnika</a:t>
            </a:r>
          </a:p>
          <a:p>
            <a:pPr>
              <a:buNone/>
            </a:pPr>
            <a:endParaRPr lang="pl-PL" dirty="0"/>
          </a:p>
        </p:txBody>
      </p:sp>
      <p:pic>
        <p:nvPicPr>
          <p:cNvPr id="15362" name="Picture 2" descr="Polska &amp;lstrok;&amp;aogon;ka kwietna"/>
          <p:cNvPicPr>
            <a:picLocks noChangeAspect="1" noChangeArrowheads="1"/>
          </p:cNvPicPr>
          <p:nvPr/>
        </p:nvPicPr>
        <p:blipFill>
          <a:blip r:embed="rId2" cstate="print"/>
          <a:srcRect/>
          <a:stretch>
            <a:fillRect/>
          </a:stretch>
        </p:blipFill>
        <p:spPr bwMode="auto">
          <a:xfrm>
            <a:off x="1547664" y="2348880"/>
            <a:ext cx="5715000" cy="3829051"/>
          </a:xfrm>
          <a:prstGeom prst="rect">
            <a:avLst/>
          </a:prstGeom>
          <a:noFill/>
          <a:ln w="28575">
            <a:solidFill>
              <a:schemeClr val="tx1">
                <a:alpha val="85000"/>
              </a:schemeClr>
            </a:solidFill>
          </a:ln>
        </p:spPr>
      </p:pic>
      <p:sp>
        <p:nvSpPr>
          <p:cNvPr id="5" name="pole tekstowe 4"/>
          <p:cNvSpPr txBox="1"/>
          <p:nvPr/>
        </p:nvSpPr>
        <p:spPr>
          <a:xfrm>
            <a:off x="1619672" y="5661248"/>
            <a:ext cx="2880320" cy="369332"/>
          </a:xfrm>
          <a:prstGeom prst="rect">
            <a:avLst/>
          </a:prstGeom>
          <a:noFill/>
        </p:spPr>
        <p:txBody>
          <a:bodyPr wrap="square" rtlCol="0">
            <a:spAutoFit/>
          </a:bodyPr>
          <a:lstStyle/>
          <a:p>
            <a:r>
              <a:rPr lang="pl-PL"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www.luczaj.com</a:t>
            </a:r>
            <a:endParaRPr lang="pl-PL"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6" name="Picture 2" descr="C:\Users\Ania\Desktop\kumak_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1436" y="11088"/>
            <a:ext cx="2185294" cy="16897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smtClean="0">
                <a:solidFill>
                  <a:srgbClr val="FF0000"/>
                </a:solidFill>
              </a:rPr>
              <a:t>Zasady tworzenia </a:t>
            </a:r>
            <a:br>
              <a:rPr lang="pl-PL" dirty="0" smtClean="0">
                <a:solidFill>
                  <a:srgbClr val="FF0000"/>
                </a:solidFill>
              </a:rPr>
            </a:br>
            <a:r>
              <a:rPr lang="pl-PL" dirty="0" smtClean="0">
                <a:solidFill>
                  <a:srgbClr val="FF0000"/>
                </a:solidFill>
              </a:rPr>
              <a:t>przyrodniczych azyli</a:t>
            </a:r>
            <a:endParaRPr lang="pl-PL" dirty="0"/>
          </a:p>
        </p:txBody>
      </p:sp>
      <p:sp>
        <p:nvSpPr>
          <p:cNvPr id="3" name="Symbol zastępczy zawartości 2"/>
          <p:cNvSpPr>
            <a:spLocks noGrp="1"/>
          </p:cNvSpPr>
          <p:nvPr>
            <p:ph idx="1"/>
          </p:nvPr>
        </p:nvSpPr>
        <p:spPr>
          <a:xfrm>
            <a:off x="467544" y="980728"/>
            <a:ext cx="8229600" cy="4813995"/>
          </a:xfrm>
        </p:spPr>
        <p:txBody>
          <a:bodyPr/>
          <a:lstStyle/>
          <a:p>
            <a:endParaRPr lang="pl-PL" dirty="0" smtClean="0"/>
          </a:p>
          <a:p>
            <a:pPr>
              <a:buNone/>
            </a:pPr>
            <a:r>
              <a:rPr lang="pl-PL" dirty="0" smtClean="0"/>
              <a:t>    Rośliny rodzime</a:t>
            </a:r>
            <a:endParaRPr lang="pl-PL" dirty="0"/>
          </a:p>
        </p:txBody>
      </p:sp>
      <p:pic>
        <p:nvPicPr>
          <p:cNvPr id="4" name="Picture 2" descr="C:\Users\Ania\Desktop\kumak_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1436" y="11088"/>
            <a:ext cx="2185294" cy="168972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E:\ulotki i mat. promocyjne\materiały promocyjne\poster\zdjęcia\chaber\MO_chab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1600" y="2638618"/>
            <a:ext cx="2552700" cy="1752600"/>
          </a:xfrm>
          <a:prstGeom prst="rect">
            <a:avLst/>
          </a:prstGeom>
          <a:noFill/>
          <a:ln w="28575">
            <a:solidFill>
              <a:schemeClr val="tx1">
                <a:alpha val="85000"/>
              </a:schemeClr>
            </a:solidFill>
          </a:ln>
          <a:extLst>
            <a:ext uri="{909E8E84-426E-40DD-AFC4-6F175D3DCCD1}">
              <a14:hiddenFill xmlns:a14="http://schemas.microsoft.com/office/drawing/2010/main">
                <a:solidFill>
                  <a:srgbClr val="FFFFFF"/>
                </a:solidFill>
              </a14:hiddenFill>
            </a:ext>
          </a:extLst>
        </p:spPr>
      </p:pic>
      <p:pic>
        <p:nvPicPr>
          <p:cNvPr id="5123" name="Picture 3" descr="E:\ulotki i mat. promocyjne\materiały promocyjne\poster\zdjęcia\koniczyna\koniczyna_eb (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07904" y="2636912"/>
            <a:ext cx="2293417" cy="1720063"/>
          </a:xfrm>
          <a:prstGeom prst="rect">
            <a:avLst/>
          </a:prstGeom>
          <a:noFill/>
          <a:ln w="28575">
            <a:solidFill>
              <a:schemeClr val="tx1">
                <a:alpha val="85000"/>
              </a:schemeClr>
            </a:solidFill>
          </a:ln>
          <a:extLst>
            <a:ext uri="{909E8E84-426E-40DD-AFC4-6F175D3DCCD1}">
              <a14:hiddenFill xmlns:a14="http://schemas.microsoft.com/office/drawing/2010/main">
                <a:solidFill>
                  <a:srgbClr val="FFFFFF"/>
                </a:solidFill>
              </a14:hiddenFill>
            </a:ext>
          </a:extLst>
        </p:spPr>
      </p:pic>
      <p:pic>
        <p:nvPicPr>
          <p:cNvPr id="5124" name="Picture 4" descr="E:\ulotki i mat. promocyjne\materiały promocyjne\poster\zdjęcia\macierzanka\macierzanka_eb (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07704" y="4566278"/>
            <a:ext cx="2592288" cy="1944216"/>
          </a:xfrm>
          <a:prstGeom prst="rect">
            <a:avLst/>
          </a:prstGeom>
          <a:noFill/>
          <a:ln w="28575">
            <a:solidFill>
              <a:schemeClr val="tx1">
                <a:alpha val="85000"/>
              </a:schemeClr>
            </a:solidFill>
          </a:ln>
          <a:extLst>
            <a:ext uri="{909E8E84-426E-40DD-AFC4-6F175D3DCCD1}">
              <a14:hiddenFill xmlns:a14="http://schemas.microsoft.com/office/drawing/2010/main">
                <a:solidFill>
                  <a:srgbClr val="FFFFFF"/>
                </a:solidFill>
              </a14:hiddenFill>
            </a:ext>
          </a:extLst>
        </p:spPr>
      </p:pic>
      <p:pic>
        <p:nvPicPr>
          <p:cNvPr id="5125" name="Picture 5" descr="E:\ulotki i mat. promocyjne\materiały promocyjne\poster\zdjęcia\wierzba\wierzba_eb (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28184" y="2636912"/>
            <a:ext cx="2225512" cy="1669134"/>
          </a:xfrm>
          <a:prstGeom prst="rect">
            <a:avLst/>
          </a:prstGeom>
          <a:noFill/>
          <a:ln w="28575">
            <a:solidFill>
              <a:schemeClr val="tx1">
                <a:alpha val="85000"/>
              </a:schemeClr>
            </a:solidFill>
          </a:ln>
          <a:extLst>
            <a:ext uri="{909E8E84-426E-40DD-AFC4-6F175D3DCCD1}">
              <a14:hiddenFill xmlns:a14="http://schemas.microsoft.com/office/drawing/2010/main">
                <a:solidFill>
                  <a:srgbClr val="FFFFFF"/>
                </a:solidFill>
              </a14:hiddenFill>
            </a:ext>
          </a:extLst>
        </p:spPr>
      </p:pic>
      <p:pic>
        <p:nvPicPr>
          <p:cNvPr id="5127" name="Picture 7" descr="E:\ulotki i mat. promocyjne\materiały promocyjne\poster\zdjęcia\malina\malina wlasciwa_wikimedia zapylacz.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04048" y="4566278"/>
            <a:ext cx="2814097" cy="1868737"/>
          </a:xfrm>
          <a:prstGeom prst="rect">
            <a:avLst/>
          </a:prstGeom>
          <a:noFill/>
          <a:ln w="28575">
            <a:solidFill>
              <a:schemeClr val="tx1">
                <a:alpha val="85000"/>
              </a:schemeClr>
            </a:solidFill>
          </a:ln>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Hol">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1925</TotalTime>
  <Words>876</Words>
  <Application>Microsoft Office PowerPoint</Application>
  <PresentationFormat>Pokaz na ekranie (4:3)</PresentationFormat>
  <Paragraphs>160</Paragraphs>
  <Slides>31</Slides>
  <Notes>11</Notes>
  <HiddenSlides>0</HiddenSlides>
  <MMClips>0</MMClips>
  <ScaleCrop>false</ScaleCrop>
  <HeadingPairs>
    <vt:vector size="4" baseType="variant">
      <vt:variant>
        <vt:lpstr>Motyw</vt:lpstr>
      </vt:variant>
      <vt:variant>
        <vt:i4>1</vt:i4>
      </vt:variant>
      <vt:variant>
        <vt:lpstr>Tytuły slajdów</vt:lpstr>
      </vt:variant>
      <vt:variant>
        <vt:i4>31</vt:i4>
      </vt:variant>
    </vt:vector>
  </HeadingPairs>
  <TitlesOfParts>
    <vt:vector size="32" baseType="lpstr">
      <vt:lpstr>Motyw pakietu Office</vt:lpstr>
      <vt:lpstr>Przyrodnicze azyle</vt:lpstr>
      <vt:lpstr>Schemat warsztatów</vt:lpstr>
      <vt:lpstr>Ogród - marzenie</vt:lpstr>
      <vt:lpstr>Prezentacja programu PowerPoint</vt:lpstr>
      <vt:lpstr>Zasady tworzenia  przyrodniczych azyli</vt:lpstr>
      <vt:lpstr>Zasady tworzenia  przyrodniczych azyli</vt:lpstr>
      <vt:lpstr>Zasady tworzenia  przyrodniczych azyli</vt:lpstr>
      <vt:lpstr>Zasady tworzenia  przyrodniczych azyli</vt:lpstr>
      <vt:lpstr>Zasady tworzenia  przyrodniczych azyli</vt:lpstr>
      <vt:lpstr>OWADY</vt:lpstr>
      <vt:lpstr>OWADY</vt:lpstr>
      <vt:lpstr>OWADY</vt:lpstr>
      <vt:lpstr>OWADY</vt:lpstr>
      <vt:lpstr>OWADY</vt:lpstr>
      <vt:lpstr>OWADY</vt:lpstr>
      <vt:lpstr>OWADY</vt:lpstr>
      <vt:lpstr>OWADY</vt:lpstr>
      <vt:lpstr>Prezentacja programu PowerPoint</vt:lpstr>
      <vt:lpstr>OWADY</vt:lpstr>
      <vt:lpstr>OWADY</vt:lpstr>
      <vt:lpstr>Prezentacja programu PowerPoint</vt:lpstr>
      <vt:lpstr>Prezentacja programu PowerPoint</vt:lpstr>
      <vt:lpstr>Prezentacja programu PowerPoint</vt:lpstr>
      <vt:lpstr>OWADY</vt:lpstr>
      <vt:lpstr>Prezentacja programu PowerPoint</vt:lpstr>
      <vt:lpstr>Prezentacja programu PowerPoint</vt:lpstr>
      <vt:lpstr>Prezentacja programu PowerPoint</vt:lpstr>
      <vt:lpstr>Rola przyrodniczych azyli  w edukacji dzieci</vt:lpstr>
      <vt:lpstr>Harmonogram prac</vt:lpstr>
      <vt:lpstr>Prezentacja programu PowerPoint</vt:lpstr>
      <vt:lpstr>Prezentacja programu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aszopa</dc:creator>
  <cp:lastModifiedBy>Ania</cp:lastModifiedBy>
  <cp:revision>147</cp:revision>
  <dcterms:created xsi:type="dcterms:W3CDTF">2015-11-06T08:45:34Z</dcterms:created>
  <dcterms:modified xsi:type="dcterms:W3CDTF">2015-11-21T16:08:37Z</dcterms:modified>
</cp:coreProperties>
</file>